
<file path=[Content_Types].xml><?xml version="1.0" encoding="utf-8"?>
<Types xmlns="http://schemas.openxmlformats.org/package/2006/content-types">
  <Default Extension="emf" ContentType="image/x-em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73"/>
  </p:notesMasterIdLst>
  <p:sldIdLst>
    <p:sldId id="256" r:id="rId2"/>
    <p:sldId id="257" r:id="rId3"/>
    <p:sldId id="306" r:id="rId4"/>
    <p:sldId id="281" r:id="rId5"/>
    <p:sldId id="282" r:id="rId6"/>
    <p:sldId id="293" r:id="rId7"/>
    <p:sldId id="283" r:id="rId8"/>
    <p:sldId id="308" r:id="rId9"/>
    <p:sldId id="291" r:id="rId10"/>
    <p:sldId id="390" r:id="rId11"/>
    <p:sldId id="377" r:id="rId12"/>
    <p:sldId id="378" r:id="rId13"/>
    <p:sldId id="383" r:id="rId14"/>
    <p:sldId id="387" r:id="rId15"/>
    <p:sldId id="388" r:id="rId16"/>
    <p:sldId id="389" r:id="rId17"/>
    <p:sldId id="384" r:id="rId18"/>
    <p:sldId id="292" r:id="rId19"/>
    <p:sldId id="385" r:id="rId20"/>
    <p:sldId id="285" r:id="rId21"/>
    <p:sldId id="364" r:id="rId22"/>
    <p:sldId id="398" r:id="rId23"/>
    <p:sldId id="370" r:id="rId24"/>
    <p:sldId id="365" r:id="rId25"/>
    <p:sldId id="371" r:id="rId26"/>
    <p:sldId id="294" r:id="rId27"/>
    <p:sldId id="317" r:id="rId28"/>
    <p:sldId id="307" r:id="rId29"/>
    <p:sldId id="311" r:id="rId30"/>
    <p:sldId id="316" r:id="rId31"/>
    <p:sldId id="318" r:id="rId32"/>
    <p:sldId id="332" r:id="rId33"/>
    <p:sldId id="305" r:id="rId34"/>
    <p:sldId id="320" r:id="rId35"/>
    <p:sldId id="399" r:id="rId36"/>
    <p:sldId id="341" r:id="rId37"/>
    <p:sldId id="309" r:id="rId38"/>
    <p:sldId id="343" r:id="rId39"/>
    <p:sldId id="400" r:id="rId40"/>
    <p:sldId id="362" r:id="rId41"/>
    <p:sldId id="323" r:id="rId42"/>
    <p:sldId id="348" r:id="rId43"/>
    <p:sldId id="347" r:id="rId44"/>
    <p:sldId id="346" r:id="rId45"/>
    <p:sldId id="351" r:id="rId46"/>
    <p:sldId id="355" r:id="rId47"/>
    <p:sldId id="345" r:id="rId48"/>
    <p:sldId id="373" r:id="rId49"/>
    <p:sldId id="374" r:id="rId50"/>
    <p:sldId id="319" r:id="rId51"/>
    <p:sldId id="310" r:id="rId52"/>
    <p:sldId id="313" r:id="rId53"/>
    <p:sldId id="312" r:id="rId54"/>
    <p:sldId id="315" r:id="rId55"/>
    <p:sldId id="314" r:id="rId56"/>
    <p:sldId id="295" r:id="rId57"/>
    <p:sldId id="338" r:id="rId58"/>
    <p:sldId id="368" r:id="rId59"/>
    <p:sldId id="397" r:id="rId60"/>
    <p:sldId id="376" r:id="rId61"/>
    <p:sldId id="395" r:id="rId62"/>
    <p:sldId id="328" r:id="rId63"/>
    <p:sldId id="331" r:id="rId64"/>
    <p:sldId id="330" r:id="rId65"/>
    <p:sldId id="329" r:id="rId66"/>
    <p:sldId id="334" r:id="rId67"/>
    <p:sldId id="337" r:id="rId68"/>
    <p:sldId id="382" r:id="rId69"/>
    <p:sldId id="379" r:id="rId70"/>
    <p:sldId id="396" r:id="rId71"/>
    <p:sldId id="394" r:id="rId7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F64C"/>
    <a:srgbClr val="4FD18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0ED41F4-97B6-97C5-DA16-C0786ECA8CFD}" v="1195" dt="2020-10-08T08:41:41.825"/>
    <p1510:client id="{01AFA1E9-98BA-7930-D413-E47B927B37E0}" v="5065" dt="2020-10-04T06:29:26.725"/>
    <p1510:client id="{07286451-AF9B-2AE7-A343-A73AB92AB0A8}" v="4" dt="2020-10-02T23:03:02.627"/>
    <p1510:client id="{0DF96258-2FE5-DA84-DD9E-8C42C0C7BD48}" v="3420" dt="2020-04-15T03:32:44.733"/>
    <p1510:client id="{24B4F834-D431-D4F4-3336-97A20DED8D45}" v="872" dt="2020-10-16T23:52:06.006"/>
    <p1510:client id="{258BD751-69B9-403D-AF91-2C28334028C3}" v="292" dt="2020-10-09T21:51:35.981"/>
    <p1510:client id="{278A02FD-6442-9D0C-4848-A94D937DC89D}" v="70" dt="2020-08-04T03:36:28.236"/>
    <p1510:client id="{2B5C97C3-3ED0-7A57-C6A2-4BD18EC682CA}" v="2028" dt="2020-10-07T21:04:51.690"/>
    <p1510:client id="{2E3BF443-976C-4692-B85D-02ED5166740B}" v="829" dt="2020-10-02T23:55:39.076"/>
    <p1510:client id="{30EA5210-53C3-B639-FE71-FD91574B1B4E}" v="41" dt="2020-07-31T02:33:25.655"/>
    <p1510:client id="{37BDCC89-0D45-6A45-8A46-C472ACA25AC4}" v="292" dt="2020-08-03T07:36:24.744"/>
    <p1510:client id="{56E9C34F-5E56-7C48-3908-679156B14510}" v="27" dt="2020-08-02T07:14:27.841"/>
    <p1510:client id="{5E5AA6F7-8A02-4543-E3A9-7DF39B259192}" v="3" dt="2020-04-14T05:54:43.629"/>
    <p1510:client id="{6E59B7C9-5766-FEED-D4BB-726578AAB006}" v="887" dt="2020-10-07T02:01:51.365"/>
    <p1510:client id="{7149C81F-A372-71FC-42B3-577A5542D650}" v="519" dt="2020-10-03T07:12:26.820"/>
    <p1510:client id="{7F4A19F2-AC01-1438-F5DA-BB82ED6BC09A}" v="638" dt="2020-08-06T08:43:47.281"/>
    <p1510:client id="{8CF3E990-6FC1-7D0A-C2C7-BC02FEE9545B}" v="1015" dt="2020-07-30T23:32:32.096"/>
    <p1510:client id="{8FE77B52-62E7-A34D-0290-C9D4720B18D9}" v="1286" dt="2020-08-05T13:55:45.674"/>
    <p1510:client id="{9570D6F8-005F-8F70-967C-B2C32198CA19}" v="659" dt="2020-08-03T06:19:50.452"/>
    <p1510:client id="{9ED644CF-CD2B-76B1-318C-F1FCFC9B1A9F}" v="74" dt="2020-04-14T01:53:06.022"/>
    <p1510:client id="{B709B541-946B-77E1-C55E-20AA06EAB8A4}" v="92" dt="2020-04-18T14:38:12.621"/>
    <p1510:client id="{B8A494B0-746F-2AC5-CAF9-8F9DAFDAA074}" v="1623" dt="2020-04-14T03:45:49.100"/>
    <p1510:client id="{B9BED838-134E-D25D-C32D-8EC473D15E35}" v="580" dt="2020-04-15T04:02:41.440"/>
    <p1510:client id="{BFCA45C9-B579-855D-8791-34D026539AE1}" v="1496" dt="2020-10-09T23:44:27.541"/>
    <p1510:client id="{C0EE815B-E927-D441-43A7-80D09D756CF6}" v="109" dt="2020-04-17T21:21:38.308"/>
    <p1510:client id="{C6A20101-44DE-D08B-935B-4A2F001AF102}" v="974" dt="2020-10-14T05:18:30.658"/>
    <p1510:client id="{CE726C2A-2FB7-1028-F5BF-EA4DBE28ADB0}" v="3073" dt="2020-04-14T05:50:56.285"/>
    <p1510:client id="{D084E854-75AF-631C-A4A7-D7DBCA90A328}" v="2193" dt="2020-04-16T18:48:32.360"/>
    <p1510:client id="{DE66B90D-1EAD-7F75-B9C3-F0DC37D62E06}" v="208" dt="2020-04-17T21:43:38.337"/>
    <p1510:client id="{EACE0C86-DFE2-A1F1-0A45-5860AB844014}" v="5697" dt="2020-10-06T08:05:26.284"/>
    <p1510:client id="{F8D796E2-3357-0782-CD32-0AE06EC40C49}" v="94" dt="2020-10-07T06:18:49.759"/>
    <p1510:client id="{FD5DF1B9-6676-19D5-B52C-79B85794D4FD}" v="39" dt="2020-08-07T15:02:12.16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436" autoAdjust="0"/>
    <p:restoredTop sz="94660"/>
  </p:normalViewPr>
  <p:slideViewPr>
    <p:cSldViewPr snapToGrid="0">
      <p:cViewPr varScale="1">
        <p:scale>
          <a:sx n="68" d="100"/>
          <a:sy n="68" d="100"/>
        </p:scale>
        <p:origin x="786"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notesMaster" Target="notesMasters/notesMaster1.xml"/><Relationship Id="rId78"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D468323-47CE-44B8-97F5-98023D7AD6A0}" type="datetimeFigureOut">
              <a:rPr lang="en-US" smtClean="0"/>
              <a:t>10/16/2020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6D935D-8338-4B6E-BEE0-52E5EAC91AC2}" type="slidenum">
              <a:rPr lang="en-US" smtClean="0"/>
              <a:t>‹#›</a:t>
            </a:fld>
            <a:endParaRPr lang="en-US"/>
          </a:p>
        </p:txBody>
      </p:sp>
    </p:spTree>
    <p:extLst>
      <p:ext uri="{BB962C8B-B14F-4D97-AF65-F5344CB8AC3E}">
        <p14:creationId xmlns:p14="http://schemas.microsoft.com/office/powerpoint/2010/main" val="36593605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6D935D-8338-4B6E-BEE0-52E5EAC91AC2}" type="slidenum">
              <a:rPr lang="en-US" smtClean="0"/>
              <a:t>32</a:t>
            </a:fld>
            <a:endParaRPr lang="en-US"/>
          </a:p>
        </p:txBody>
      </p:sp>
    </p:spTree>
    <p:extLst>
      <p:ext uri="{BB962C8B-B14F-4D97-AF65-F5344CB8AC3E}">
        <p14:creationId xmlns:p14="http://schemas.microsoft.com/office/powerpoint/2010/main" val="7469814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10/16/2020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935395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10/16/2020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5171827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10/16/2020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2120914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10/16/2020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3611973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10/16/2020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5761966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764DE79-268F-4C1A-8933-263129D2AF90}" type="datetimeFigureOut">
              <a:rPr lang="en-US" dirty="0"/>
              <a:t>10/16/2020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1218927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764DE79-268F-4C1A-8933-263129D2AF90}" type="datetimeFigureOut">
              <a:rPr lang="en-US" dirty="0"/>
              <a:t>10/16/2020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4730089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10/16/2020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42881270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10/16/2020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9381432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10/16/2020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9009455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10/16/2020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1177554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10/16/2020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a:p>
        </p:txBody>
      </p:sp>
    </p:spTree>
    <p:extLst>
      <p:ext uri="{BB962C8B-B14F-4D97-AF65-F5344CB8AC3E}">
        <p14:creationId xmlns:p14="http://schemas.microsoft.com/office/powerpoint/2010/main" val="2137075163"/>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www.blackhat.com/presentations/win-usa-04/bh-win-04-fx.pdf" TargetMode="External"/><Relationship Id="rId2" Type="http://schemas.openxmlformats.org/officeDocument/2006/relationships/hyperlink" Target="http://phrack.org/issues/62/9.html" TargetMode="External"/><Relationship Id="rId1" Type="http://schemas.openxmlformats.org/officeDocument/2006/relationships/slideLayout" Target="../slideLayouts/slideLayout2.xml"/><Relationship Id="rId4" Type="http://schemas.openxmlformats.org/officeDocument/2006/relationships/hyperlink" Target="https://www.corelan.be/index.php/2009/11/06/exploit-writing-tutorial-part-7-unicode-from-0x00410041-to-calc/"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21.xml.rels><?xml version="1.0" encoding="UTF-8" standalone="yes"?>
<Relationships xmlns="http://schemas.openxmlformats.org/package/2006/relationships"><Relationship Id="rId2" Type="http://schemas.openxmlformats.org/officeDocument/2006/relationships/hyperlink" Target="https://www.tutorialspoint.com/assembly_programming/assembly_logical_instructions.htm"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8.png"/><Relationship Id="rId4" Type="http://schemas.openxmlformats.org/officeDocument/2006/relationships/notesSlide" Target="../notesSlides/notesSlide1.xml"/></Relationships>
</file>

<file path=ppt/slides/_rels/slide33.xml.rels><?xml version="1.0" encoding="UTF-8" standalone="yes"?>
<Relationships xmlns="http://schemas.openxmlformats.org/package/2006/relationships"><Relationship Id="rId2" Type="http://schemas.openxmlformats.org/officeDocument/2006/relationships/hyperlink" Target="https://www.rcesecurity.com/2015/01/slae-custom-rbix-shellcode-encoder-decoder/" TargetMode="Externa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hyperlink" Target="https://breakdev.org/x86-shellcode-obfuscation-part-2/" TargetMode="External"/><Relationship Id="rId2" Type="http://schemas.openxmlformats.org/officeDocument/2006/relationships/hyperlink" Target="https://breakdev.org/x86-shellcode-obfuscation-part-1/" TargetMode="External"/><Relationship Id="rId1" Type="http://schemas.openxmlformats.org/officeDocument/2006/relationships/slideLayout" Target="../slideLayouts/slideLayout2.xml"/><Relationship Id="rId4" Type="http://schemas.openxmlformats.org/officeDocument/2006/relationships/hyperlink" Target="https://www.codeproject.com/Articles/662301/x86-Instruction-Encoding-Revealed-Bit-Twiddling-fo"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hyperlink" Target="https://github.com/ihack4falafel/Slink" TargetMode="Externa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9.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hyperlink" Target="https://vellosec.net/blog/exploit-dev/carving-shellcode-using-restrictive-character-sets/" TargetMode="External"/><Relationship Id="rId2" Type="http://schemas.openxmlformats.org/officeDocument/2006/relationships/hyperlink" Target="https://h0mbre.github.io/LTER_SEH_Success/" TargetMode="Externa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hyperlink" Target="https://docs.pwntools.com/en/stable/encoders.html" TargetMode="Externa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hyperlink" Target="https://vellosec.net/blog/exploit-dev/carving-shellcode-using-restrictive-character-sets/" TargetMode="External"/><Relationship Id="rId2" Type="http://schemas.openxmlformats.org/officeDocument/2006/relationships/hyperlink" Target="https://medium.com/ethical-hacking-blog/alphanumeric-encoding-of-shellcode-40eb2e69a2d6" TargetMode="External"/><Relationship Id="rId1" Type="http://schemas.openxmlformats.org/officeDocument/2006/relationships/slideLayout" Target="../slideLayouts/slideLayout2.xml"/><Relationship Id="rId4" Type="http://schemas.openxmlformats.org/officeDocument/2006/relationships/hyperlink" Target="https://github.com/corelan/mona/blob/master/mona.py" TargetMode="Externa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stretch>
            <a:fillRect t="-13000" b="-13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2870" y="3891741"/>
            <a:ext cx="9710095" cy="2658794"/>
          </a:xfrm>
        </p:spPr>
        <p:txBody>
          <a:bodyPr>
            <a:normAutofit/>
          </a:bodyPr>
          <a:lstStyle/>
          <a:p>
            <a:pPr algn="l"/>
            <a:r>
              <a:rPr lang="en-US" sz="6600" b="1">
                <a:solidFill>
                  <a:srgbClr val="00F64C"/>
                </a:solidFill>
                <a:latin typeface="Consolas"/>
                <a:cs typeface="Calibri Light"/>
              </a:rPr>
              <a:t>50 Shades of Shellcode Encoding</a:t>
            </a:r>
            <a:br>
              <a:rPr lang="en-US" sz="6600" b="1">
                <a:solidFill>
                  <a:srgbClr val="00F64C"/>
                </a:solidFill>
                <a:latin typeface="Consolas"/>
                <a:cs typeface="Calibri Light"/>
              </a:rPr>
            </a:br>
            <a:r>
              <a:rPr lang="en-US" sz="4000" b="1">
                <a:solidFill>
                  <a:srgbClr val="00F64C"/>
                </a:solidFill>
                <a:latin typeface="Consolas"/>
                <a:cs typeface="Calibri Light"/>
              </a:rPr>
              <a:t>(and other shellcoding topics)</a:t>
            </a:r>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C44E03-E695-4E7C-9193-9725CC326B21}"/>
              </a:ext>
            </a:extLst>
          </p:cNvPr>
          <p:cNvSpPr>
            <a:spLocks noGrp="1"/>
          </p:cNvSpPr>
          <p:nvPr>
            <p:ph type="title"/>
          </p:nvPr>
        </p:nvSpPr>
        <p:spPr/>
        <p:txBody>
          <a:bodyPr/>
          <a:lstStyle/>
          <a:p>
            <a:r>
              <a:rPr lang="en-US" b="1" dirty="0">
                <a:latin typeface="Consolas"/>
                <a:ea typeface="+mj-lt"/>
                <a:cs typeface="+mj-lt"/>
              </a:rPr>
              <a:t>The need for </a:t>
            </a:r>
            <a:r>
              <a:rPr lang="en-US" b="1" dirty="0" err="1">
                <a:latin typeface="Consolas"/>
                <a:ea typeface="+mj-lt"/>
                <a:cs typeface="+mj-lt"/>
              </a:rPr>
              <a:t>en</a:t>
            </a:r>
            <a:r>
              <a:rPr lang="en-US" b="1" dirty="0">
                <a:latin typeface="Consolas"/>
                <a:ea typeface="+mj-lt"/>
                <a:cs typeface="+mj-lt"/>
              </a:rPr>
              <a:t>(</a:t>
            </a:r>
            <a:r>
              <a:rPr lang="en-US" b="1" dirty="0" err="1">
                <a:latin typeface="Consolas"/>
                <a:ea typeface="+mj-lt"/>
                <a:cs typeface="+mj-lt"/>
              </a:rPr>
              <a:t>coding|crypting</a:t>
            </a:r>
            <a:r>
              <a:rPr lang="en-US" b="1" dirty="0">
                <a:latin typeface="Consolas"/>
                <a:ea typeface="+mj-lt"/>
                <a:cs typeface="+mj-lt"/>
              </a:rPr>
              <a:t>)</a:t>
            </a:r>
            <a:r>
              <a:rPr lang="en-US" b="1" dirty="0">
                <a:latin typeface="Consolas"/>
                <a:ea typeface="+mn-lt"/>
                <a:cs typeface="+mn-lt"/>
              </a:rPr>
              <a:t>:</a:t>
            </a:r>
            <a:br>
              <a:rPr lang="en-US" b="1" dirty="0">
                <a:latin typeface="Consolas"/>
                <a:ea typeface="+mn-lt"/>
                <a:cs typeface="+mn-lt"/>
              </a:rPr>
            </a:br>
            <a:r>
              <a:rPr lang="en-US" b="1" dirty="0">
                <a:latin typeface="Consolas"/>
                <a:ea typeface="+mn-lt"/>
                <a:cs typeface="+mn-lt"/>
              </a:rPr>
              <a:t>comparisons </a:t>
            </a:r>
            <a:endParaRPr lang="en-US" dirty="0"/>
          </a:p>
        </p:txBody>
      </p:sp>
      <p:sp>
        <p:nvSpPr>
          <p:cNvPr id="3" name="Content Placeholder 2">
            <a:extLst>
              <a:ext uri="{FF2B5EF4-FFF2-40B4-BE49-F238E27FC236}">
                <a16:creationId xmlns:a16="http://schemas.microsoft.com/office/drawing/2014/main" id="{D3ED0597-F397-4EA2-85C1-258F58A6F1F9}"/>
              </a:ext>
            </a:extLst>
          </p:cNvPr>
          <p:cNvSpPr>
            <a:spLocks noGrp="1"/>
          </p:cNvSpPr>
          <p:nvPr>
            <p:ph idx="1"/>
          </p:nvPr>
        </p:nvSpPr>
        <p:spPr>
          <a:xfrm>
            <a:off x="838200" y="1690688"/>
            <a:ext cx="10515600" cy="5167312"/>
          </a:xfrm>
        </p:spPr>
        <p:txBody>
          <a:bodyPr>
            <a:normAutofit/>
          </a:bodyPr>
          <a:lstStyle/>
          <a:p>
            <a:pPr marL="0" indent="0">
              <a:buNone/>
            </a:pPr>
            <a:r>
              <a:rPr lang="en-US" sz="3600" b="1" dirty="0">
                <a:latin typeface="Consolas" panose="020B0609020204030204" pitchFamily="49" charset="0"/>
                <a:cs typeface="Calibri"/>
              </a:rPr>
              <a:t>(for the next few slides…)</a:t>
            </a:r>
          </a:p>
          <a:p>
            <a:pPr marL="0" indent="0">
              <a:buNone/>
            </a:pPr>
            <a:r>
              <a:rPr lang="en-US" sz="3600" b="1" dirty="0">
                <a:solidFill>
                  <a:srgbClr val="00F64C"/>
                </a:solidFill>
                <a:latin typeface="Consolas" panose="020B0609020204030204" pitchFamily="49" charset="0"/>
                <a:cs typeface="Calibri"/>
              </a:rPr>
              <a:t>["00","01", "02", "03"...</a:t>
            </a:r>
            <a:endParaRPr lang="en-US" sz="3600" b="1" dirty="0">
              <a:latin typeface="Consolas" panose="020B0609020204030204" pitchFamily="49" charset="0"/>
              <a:cs typeface="Calibri"/>
            </a:endParaRPr>
          </a:p>
          <a:p>
            <a:pPr marL="0" indent="0">
              <a:buNone/>
            </a:pPr>
            <a:r>
              <a:rPr lang="en-US" sz="3600" b="1" dirty="0">
                <a:latin typeface="Consolas" panose="020B0609020204030204" pitchFamily="49" charset="0"/>
                <a:cs typeface="Calibri"/>
              </a:rPr>
              <a:t>Valid:   </a:t>
            </a:r>
            <a:r>
              <a:rPr lang="en-US" sz="3600" b="1" dirty="0">
                <a:solidFill>
                  <a:srgbClr val="00F64C"/>
                </a:solidFill>
                <a:latin typeface="Consolas" panose="020B0609020204030204" pitchFamily="49" charset="0"/>
                <a:cs typeface="Calibri"/>
              </a:rPr>
              <a:t>[“00","01", </a:t>
            </a:r>
          </a:p>
          <a:p>
            <a:pPr marL="0" indent="0">
              <a:buNone/>
            </a:pPr>
            <a:r>
              <a:rPr lang="en-US" sz="3600" b="1" dirty="0">
                <a:latin typeface="Consolas" panose="020B0609020204030204" pitchFamily="49" charset="0"/>
                <a:cs typeface="Calibri"/>
              </a:rPr>
              <a:t>Additional char appended: </a:t>
            </a:r>
            <a:r>
              <a:rPr lang="en-US" sz="3600" b="1" dirty="0">
                <a:solidFill>
                  <a:srgbClr val="FFC000"/>
                </a:solidFill>
                <a:latin typeface="Consolas" panose="020B0609020204030204" pitchFamily="49" charset="0"/>
                <a:cs typeface="Calibri"/>
              </a:rPr>
              <a:t>[“00","01", </a:t>
            </a:r>
          </a:p>
          <a:p>
            <a:pPr marL="0" indent="0">
              <a:buNone/>
            </a:pPr>
            <a:r>
              <a:rPr lang="en-US" sz="3600" b="1" dirty="0">
                <a:latin typeface="Consolas" panose="020B0609020204030204" pitchFamily="49" charset="0"/>
                <a:cs typeface="Calibri"/>
              </a:rPr>
              <a:t>Original char replaced or cause string termination (and/or additional char appended also): </a:t>
            </a:r>
            <a:r>
              <a:rPr lang="en-US" sz="3600" b="1" dirty="0">
                <a:solidFill>
                  <a:srgbClr val="FF0000"/>
                </a:solidFill>
                <a:latin typeface="Consolas" panose="020B0609020204030204" pitchFamily="49" charset="0"/>
                <a:cs typeface="Calibri"/>
              </a:rPr>
              <a:t>[“00","01", </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23205706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A238C-56FA-4A9E-8FCE-BF9C9B3E65D5}"/>
              </a:ext>
            </a:extLst>
          </p:cNvPr>
          <p:cNvSpPr>
            <a:spLocks noGrp="1"/>
          </p:cNvSpPr>
          <p:nvPr>
            <p:ph type="title"/>
          </p:nvPr>
        </p:nvSpPr>
        <p:spPr>
          <a:xfrm>
            <a:off x="519731" y="158461"/>
            <a:ext cx="11536392" cy="1339940"/>
          </a:xfrm>
        </p:spPr>
        <p:txBody>
          <a:bodyPr>
            <a:normAutofit/>
          </a:bodyPr>
          <a:lstStyle/>
          <a:p>
            <a:r>
              <a:rPr lang="en-US" sz="4000" b="1" dirty="0">
                <a:latin typeface="Consolas"/>
                <a:ea typeface="+mj-lt"/>
                <a:cs typeface="+mj-lt"/>
              </a:rPr>
              <a:t>The need for </a:t>
            </a:r>
            <a:r>
              <a:rPr lang="en-US" sz="4000" b="1" dirty="0" err="1">
                <a:latin typeface="Consolas"/>
                <a:ea typeface="+mj-lt"/>
                <a:cs typeface="+mj-lt"/>
              </a:rPr>
              <a:t>en</a:t>
            </a:r>
            <a:r>
              <a:rPr lang="en-US" sz="4000" b="1" dirty="0">
                <a:latin typeface="Consolas"/>
                <a:ea typeface="+mj-lt"/>
                <a:cs typeface="+mj-lt"/>
              </a:rPr>
              <a:t>(</a:t>
            </a:r>
            <a:r>
              <a:rPr lang="en-US" sz="4000" b="1" dirty="0" err="1">
                <a:latin typeface="Consolas"/>
                <a:ea typeface="+mj-lt"/>
                <a:cs typeface="+mj-lt"/>
              </a:rPr>
              <a:t>coding|crypting</a:t>
            </a:r>
            <a:r>
              <a:rPr lang="en-US" sz="4000" b="1" dirty="0">
                <a:latin typeface="Consolas"/>
                <a:ea typeface="+mj-lt"/>
                <a:cs typeface="+mj-lt"/>
              </a:rPr>
              <a:t>)</a:t>
            </a:r>
            <a:r>
              <a:rPr lang="en-US" sz="4000" b="1" dirty="0">
                <a:latin typeface="Consolas"/>
                <a:ea typeface="+mn-lt"/>
                <a:cs typeface="+mn-lt"/>
              </a:rPr>
              <a:t>:</a:t>
            </a:r>
            <a:br>
              <a:rPr lang="en-US" sz="4000" b="1" dirty="0">
                <a:latin typeface="Consolas"/>
                <a:ea typeface="+mn-lt"/>
                <a:cs typeface="+mn-lt"/>
              </a:rPr>
            </a:br>
            <a:r>
              <a:rPr lang="en-US" sz="4000" b="1" dirty="0">
                <a:latin typeface="Consolas"/>
                <a:ea typeface="+mn-lt"/>
                <a:cs typeface="+mn-lt"/>
              </a:rPr>
              <a:t>byte range ( </a:t>
            </a:r>
            <a:r>
              <a:rPr lang="en-US" sz="4000" b="1" dirty="0" err="1">
                <a:latin typeface="Consolas"/>
                <a:ea typeface="+mn-lt"/>
                <a:cs typeface="+mn-lt"/>
              </a:rPr>
              <a:t>memcpy</a:t>
            </a:r>
            <a:r>
              <a:rPr lang="en-US" sz="4000" b="1" dirty="0">
                <a:latin typeface="Consolas"/>
                <a:ea typeface="+mn-lt"/>
                <a:cs typeface="+mn-lt"/>
              </a:rPr>
              <a:t>() )</a:t>
            </a:r>
            <a:endParaRPr lang="en-US" sz="4000" b="1" dirty="0">
              <a:latin typeface="Consolas"/>
              <a:cs typeface="Calibri Light"/>
            </a:endParaRPr>
          </a:p>
        </p:txBody>
      </p:sp>
      <p:sp>
        <p:nvSpPr>
          <p:cNvPr id="3" name="Content Placeholder 2">
            <a:extLst>
              <a:ext uri="{FF2B5EF4-FFF2-40B4-BE49-F238E27FC236}">
                <a16:creationId xmlns:a16="http://schemas.microsoft.com/office/drawing/2014/main" id="{A97F7EA5-5296-4969-A318-78D1C7FB0398}"/>
              </a:ext>
            </a:extLst>
          </p:cNvPr>
          <p:cNvSpPr>
            <a:spLocks noGrp="1"/>
          </p:cNvSpPr>
          <p:nvPr>
            <p:ph idx="1"/>
          </p:nvPr>
        </p:nvSpPr>
        <p:spPr>
          <a:xfrm>
            <a:off x="838200" y="1825625"/>
            <a:ext cx="10515600" cy="4791366"/>
          </a:xfrm>
        </p:spPr>
        <p:txBody>
          <a:bodyPr vert="horz" lIns="91440" tIns="45720" rIns="91440" bIns="45720" rtlCol="0" anchor="t">
            <a:normAutofit fontScale="70000" lnSpcReduction="20000"/>
          </a:bodyPr>
          <a:lstStyle/>
          <a:p>
            <a:pPr marL="0" indent="0">
              <a:buNone/>
            </a:pPr>
            <a:r>
              <a:rPr lang="en-US" b="1" dirty="0">
                <a:solidFill>
                  <a:srgbClr val="00F64C"/>
                </a:solidFill>
                <a:latin typeface="Consolas"/>
                <a:cs typeface="Calibri"/>
              </a:rPr>
              <a:t>[“00","01", "02", "03", "04", "05", "06", "07", "08", "09", "0a", "0b", "0c", "0d", "0e", "0f", "10", "11","12", "13","14", "15", "16", "17", "18", "19", "1a", "1b", "1c", "1d", "1e", "1f", "20", "21", "22", "23", "24","25", "26", "27", "28", "29", "2a", "2b", "2c", "2d", "2e", "2f", "30", "31", "32", "33", "34", "35", "36", "37","38", "39", "3a", "3b", "3c", "3d", "3e", "3f", "40", "41", "42", "43", "44", "45", "46", "47", "48", "49", "4a","4b", "4c", "4d", "4e", "4f", "50", "51", "52", "53", "54", "55", "56", "57", "58", "59", "5a", "5b", "5c", "5d","5e", "5f", "60", "61", "62", "63", "64", "65", "66", "67", "68", "69", "6a", "6b", "6c", "6d", "6e", "6f", "70","71", "72", "73", "74", "75", "76", "77", "78", "79", "7a", "7b", "7c", "7d", "7e", "7f", "80", "81", "82", "83","84", "85", "86", "87", "88", "89", "8a", "8b", "8c", "8d", "8e", "8f", "90", "91", "92", "93", "94", "95", "96","97", "98", "99", "9a", "9b", "9c", "9d", "9e", "9f", "a0", "a1", "a2", "a3", "a4", "a5", "a6", "a7", "a8", "a9","aa", "ab", "ac", "ad", "ae", "</a:t>
            </a:r>
            <a:r>
              <a:rPr lang="en-US" b="1" dirty="0" err="1">
                <a:solidFill>
                  <a:srgbClr val="00F64C"/>
                </a:solidFill>
                <a:latin typeface="Consolas"/>
                <a:cs typeface="Calibri"/>
              </a:rPr>
              <a:t>af</a:t>
            </a:r>
            <a:r>
              <a:rPr lang="en-US" b="1" dirty="0">
                <a:solidFill>
                  <a:srgbClr val="00F64C"/>
                </a:solidFill>
                <a:latin typeface="Consolas"/>
                <a:cs typeface="Calibri"/>
              </a:rPr>
              <a:t>", "b0", "b1", "b2", "b3", "b4", "b5", "b6", "b7", "b8", "b9", "</a:t>
            </a:r>
            <a:r>
              <a:rPr lang="en-US" b="1" dirty="0" err="1">
                <a:solidFill>
                  <a:srgbClr val="00F64C"/>
                </a:solidFill>
                <a:latin typeface="Consolas"/>
                <a:cs typeface="Calibri"/>
              </a:rPr>
              <a:t>ba</a:t>
            </a:r>
            <a:r>
              <a:rPr lang="en-US" b="1" dirty="0">
                <a:solidFill>
                  <a:srgbClr val="00F64C"/>
                </a:solidFill>
                <a:latin typeface="Consolas"/>
                <a:cs typeface="Calibri"/>
              </a:rPr>
              <a:t>", "bb", "</a:t>
            </a:r>
            <a:r>
              <a:rPr lang="en-US" b="1" dirty="0" err="1">
                <a:solidFill>
                  <a:srgbClr val="00F64C"/>
                </a:solidFill>
                <a:latin typeface="Consolas"/>
                <a:cs typeface="Calibri"/>
              </a:rPr>
              <a:t>bc</a:t>
            </a:r>
            <a:r>
              <a:rPr lang="en-US" b="1" dirty="0">
                <a:solidFill>
                  <a:srgbClr val="00F64C"/>
                </a:solidFill>
                <a:latin typeface="Consolas"/>
                <a:cs typeface="Calibri"/>
              </a:rPr>
              <a:t>","bd", "be", "bf", "c0", "c1", "c2", "c3", "c4", "c5", "c6", "c7", "c8", "c9", "ca", "</a:t>
            </a:r>
            <a:r>
              <a:rPr lang="en-US" b="1" dirty="0" err="1">
                <a:solidFill>
                  <a:srgbClr val="00F64C"/>
                </a:solidFill>
                <a:latin typeface="Consolas"/>
                <a:cs typeface="Calibri"/>
              </a:rPr>
              <a:t>cb</a:t>
            </a:r>
            <a:r>
              <a:rPr lang="en-US" b="1" dirty="0">
                <a:solidFill>
                  <a:srgbClr val="00F64C"/>
                </a:solidFill>
                <a:latin typeface="Consolas"/>
                <a:cs typeface="Calibri"/>
              </a:rPr>
              <a:t>", "cc", "cd", "</a:t>
            </a:r>
            <a:r>
              <a:rPr lang="en-US" b="1" dirty="0" err="1">
                <a:solidFill>
                  <a:srgbClr val="00F64C"/>
                </a:solidFill>
                <a:latin typeface="Consolas"/>
                <a:cs typeface="Calibri"/>
              </a:rPr>
              <a:t>ce</a:t>
            </a:r>
            <a:r>
              <a:rPr lang="en-US" b="1" dirty="0">
                <a:solidFill>
                  <a:srgbClr val="00F64C"/>
                </a:solidFill>
                <a:latin typeface="Consolas"/>
                <a:cs typeface="Calibri"/>
              </a:rPr>
              <a:t>", "cf","d0", "d1", "d2", "d3", "d4", "d5", "d6", "d7", "d8", "d9", "da", "</a:t>
            </a:r>
            <a:r>
              <a:rPr lang="en-US" b="1" dirty="0" err="1">
                <a:solidFill>
                  <a:srgbClr val="00F64C"/>
                </a:solidFill>
                <a:latin typeface="Consolas"/>
                <a:cs typeface="Calibri"/>
              </a:rPr>
              <a:t>db</a:t>
            </a:r>
            <a:r>
              <a:rPr lang="en-US" b="1" dirty="0">
                <a:solidFill>
                  <a:srgbClr val="00F64C"/>
                </a:solidFill>
                <a:latin typeface="Consolas"/>
                <a:cs typeface="Calibri"/>
              </a:rPr>
              <a:t>", "dc", "dd", "de", "df", "e0", "e1", "e2","e3", "e4", "e5", "e6", "e7", "e8", "e9", "</a:t>
            </a:r>
            <a:r>
              <a:rPr lang="en-US" b="1" dirty="0" err="1">
                <a:solidFill>
                  <a:srgbClr val="00F64C"/>
                </a:solidFill>
                <a:latin typeface="Consolas"/>
                <a:cs typeface="Calibri"/>
              </a:rPr>
              <a:t>ea</a:t>
            </a:r>
            <a:r>
              <a:rPr lang="en-US" b="1" dirty="0">
                <a:solidFill>
                  <a:srgbClr val="00F64C"/>
                </a:solidFill>
                <a:latin typeface="Consolas"/>
                <a:cs typeface="Calibri"/>
              </a:rPr>
              <a:t>", "eb", "</a:t>
            </a:r>
            <a:r>
              <a:rPr lang="en-US" b="1" dirty="0" err="1">
                <a:solidFill>
                  <a:srgbClr val="00F64C"/>
                </a:solidFill>
                <a:latin typeface="Consolas"/>
                <a:cs typeface="Calibri"/>
              </a:rPr>
              <a:t>ec</a:t>
            </a:r>
            <a:r>
              <a:rPr lang="en-US" b="1" dirty="0">
                <a:solidFill>
                  <a:srgbClr val="00F64C"/>
                </a:solidFill>
                <a:latin typeface="Consolas"/>
                <a:cs typeface="Calibri"/>
              </a:rPr>
              <a:t>", "ed", "</a:t>
            </a:r>
            <a:r>
              <a:rPr lang="en-US" b="1" dirty="0" err="1">
                <a:solidFill>
                  <a:srgbClr val="00F64C"/>
                </a:solidFill>
                <a:latin typeface="Consolas"/>
                <a:cs typeface="Calibri"/>
              </a:rPr>
              <a:t>ee</a:t>
            </a:r>
            <a:r>
              <a:rPr lang="en-US" b="1" dirty="0">
                <a:solidFill>
                  <a:srgbClr val="00F64C"/>
                </a:solidFill>
                <a:latin typeface="Consolas"/>
                <a:cs typeface="Calibri"/>
              </a:rPr>
              <a:t>", "</a:t>
            </a:r>
            <a:r>
              <a:rPr lang="en-US" b="1" dirty="0" err="1">
                <a:solidFill>
                  <a:srgbClr val="00F64C"/>
                </a:solidFill>
                <a:latin typeface="Consolas"/>
                <a:cs typeface="Calibri"/>
              </a:rPr>
              <a:t>ef</a:t>
            </a:r>
            <a:r>
              <a:rPr lang="en-US" b="1" dirty="0">
                <a:solidFill>
                  <a:srgbClr val="00F64C"/>
                </a:solidFill>
                <a:latin typeface="Consolas"/>
                <a:cs typeface="Calibri"/>
              </a:rPr>
              <a:t>", "f0", "f1", "f2", "f3", "f4", "f5","f6", "f7", "f8", "f9", "fa", "fb", "fc", "</a:t>
            </a:r>
            <a:r>
              <a:rPr lang="en-US" b="1" dirty="0" err="1">
                <a:solidFill>
                  <a:srgbClr val="00F64C"/>
                </a:solidFill>
                <a:latin typeface="Consolas"/>
                <a:cs typeface="Calibri"/>
              </a:rPr>
              <a:t>fd</a:t>
            </a:r>
            <a:r>
              <a:rPr lang="en-US" b="1" dirty="0">
                <a:solidFill>
                  <a:srgbClr val="00F64C"/>
                </a:solidFill>
                <a:latin typeface="Consolas"/>
                <a:cs typeface="Calibri"/>
              </a:rPr>
              <a:t>", "</a:t>
            </a:r>
            <a:r>
              <a:rPr lang="en-US" b="1" dirty="0" err="1">
                <a:solidFill>
                  <a:srgbClr val="00F64C"/>
                </a:solidFill>
                <a:latin typeface="Consolas"/>
                <a:cs typeface="Calibri"/>
              </a:rPr>
              <a:t>fe</a:t>
            </a:r>
            <a:r>
              <a:rPr lang="en-US" b="1" dirty="0">
                <a:solidFill>
                  <a:srgbClr val="00F64C"/>
                </a:solidFill>
                <a:latin typeface="Consolas"/>
                <a:cs typeface="Calibri"/>
              </a:rPr>
              <a:t>", "ff"]</a:t>
            </a:r>
          </a:p>
          <a:p>
            <a:pPr marL="0" indent="0">
              <a:buNone/>
            </a:pPr>
            <a:endParaRPr lang="en-US" b="1" dirty="0">
              <a:latin typeface="Consolas"/>
              <a:cs typeface="Calibri"/>
            </a:endParaRPr>
          </a:p>
          <a:p>
            <a:pPr marL="0" indent="0">
              <a:buNone/>
            </a:pPr>
            <a:endParaRPr lang="en-US" b="1" dirty="0">
              <a:latin typeface="Consolas"/>
              <a:cs typeface="Calibri"/>
            </a:endParaRPr>
          </a:p>
          <a:p>
            <a:pPr marL="0" indent="0">
              <a:buNone/>
            </a:pPr>
            <a:endParaRPr lang="en-US" b="1" dirty="0">
              <a:solidFill>
                <a:srgbClr val="00B0F0"/>
              </a:solidFill>
              <a:latin typeface="Consolas"/>
              <a:cs typeface="Calibri" panose="020F0502020204030204"/>
            </a:endParaRPr>
          </a:p>
        </p:txBody>
      </p:sp>
    </p:spTree>
    <p:extLst>
      <p:ext uri="{BB962C8B-B14F-4D97-AF65-F5344CB8AC3E}">
        <p14:creationId xmlns:p14="http://schemas.microsoft.com/office/powerpoint/2010/main" val="3404997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A238C-56FA-4A9E-8FCE-BF9C9B3E65D5}"/>
              </a:ext>
            </a:extLst>
          </p:cNvPr>
          <p:cNvSpPr>
            <a:spLocks noGrp="1"/>
          </p:cNvSpPr>
          <p:nvPr>
            <p:ph type="title"/>
          </p:nvPr>
        </p:nvSpPr>
        <p:spPr>
          <a:xfrm>
            <a:off x="421257" y="365125"/>
            <a:ext cx="11536392" cy="1339940"/>
          </a:xfrm>
        </p:spPr>
        <p:txBody>
          <a:bodyPr>
            <a:normAutofit/>
          </a:bodyPr>
          <a:lstStyle/>
          <a:p>
            <a:r>
              <a:rPr lang="en-US" sz="4000" b="1" dirty="0">
                <a:latin typeface="Consolas"/>
                <a:ea typeface="+mj-lt"/>
                <a:cs typeface="+mj-lt"/>
              </a:rPr>
              <a:t>The need for </a:t>
            </a:r>
            <a:r>
              <a:rPr lang="en-US" sz="4000" b="1" dirty="0" err="1">
                <a:latin typeface="Consolas"/>
                <a:ea typeface="+mj-lt"/>
                <a:cs typeface="+mj-lt"/>
              </a:rPr>
              <a:t>en</a:t>
            </a:r>
            <a:r>
              <a:rPr lang="en-US" sz="4000" b="1" dirty="0">
                <a:latin typeface="Consolas"/>
                <a:ea typeface="+mj-lt"/>
                <a:cs typeface="+mj-lt"/>
              </a:rPr>
              <a:t>(</a:t>
            </a:r>
            <a:r>
              <a:rPr lang="en-US" sz="4000" b="1" dirty="0" err="1">
                <a:latin typeface="Consolas"/>
                <a:ea typeface="+mj-lt"/>
                <a:cs typeface="+mj-lt"/>
              </a:rPr>
              <a:t>coding|crypting</a:t>
            </a:r>
            <a:r>
              <a:rPr lang="en-US" sz="4000" b="1" dirty="0">
                <a:latin typeface="Consolas"/>
                <a:ea typeface="+mj-lt"/>
                <a:cs typeface="+mj-lt"/>
              </a:rPr>
              <a:t>)</a:t>
            </a:r>
            <a:r>
              <a:rPr lang="en-US" sz="4000" b="1" dirty="0">
                <a:latin typeface="Consolas"/>
                <a:ea typeface="+mn-lt"/>
                <a:cs typeface="+mn-lt"/>
              </a:rPr>
              <a:t>:</a:t>
            </a:r>
            <a:br>
              <a:rPr lang="en-US" sz="4000" b="1" dirty="0">
                <a:latin typeface="Consolas"/>
                <a:ea typeface="+mn-lt"/>
                <a:cs typeface="+mn-lt"/>
              </a:rPr>
            </a:br>
            <a:r>
              <a:rPr lang="en-US" sz="4000" b="1" dirty="0">
                <a:latin typeface="Consolas"/>
                <a:ea typeface="+mn-lt"/>
                <a:cs typeface="+mn-lt"/>
              </a:rPr>
              <a:t>byte range (</a:t>
            </a:r>
            <a:r>
              <a:rPr lang="en-US" sz="4000" b="1" dirty="0" err="1">
                <a:latin typeface="Consolas"/>
                <a:ea typeface="+mn-lt"/>
                <a:cs typeface="+mn-lt"/>
              </a:rPr>
              <a:t>strcpy</a:t>
            </a:r>
            <a:r>
              <a:rPr lang="en-US" sz="4000" b="1" dirty="0">
                <a:latin typeface="Consolas"/>
                <a:ea typeface="+mn-lt"/>
                <a:cs typeface="+mn-lt"/>
              </a:rPr>
              <a:t>(), </a:t>
            </a:r>
            <a:r>
              <a:rPr lang="en-US" sz="4000" b="1" dirty="0" err="1">
                <a:latin typeface="Consolas"/>
                <a:ea typeface="+mn-lt"/>
                <a:cs typeface="+mn-lt"/>
              </a:rPr>
              <a:t>strncpy</a:t>
            </a:r>
            <a:r>
              <a:rPr lang="en-US" sz="4000" b="1" dirty="0">
                <a:latin typeface="Consolas"/>
                <a:ea typeface="+mn-lt"/>
                <a:cs typeface="+mn-lt"/>
              </a:rPr>
              <a:t>(), </a:t>
            </a:r>
            <a:r>
              <a:rPr lang="en-US" sz="4000" b="1" dirty="0" err="1">
                <a:latin typeface="Consolas"/>
                <a:ea typeface="+mn-lt"/>
                <a:cs typeface="+mn-lt"/>
              </a:rPr>
              <a:t>etc</a:t>
            </a:r>
            <a:r>
              <a:rPr lang="en-US" sz="4000" b="1" dirty="0">
                <a:latin typeface="Consolas"/>
                <a:ea typeface="+mn-lt"/>
                <a:cs typeface="+mn-lt"/>
              </a:rPr>
              <a:t>)</a:t>
            </a:r>
            <a:endParaRPr lang="en-US" sz="4000" b="1" dirty="0">
              <a:latin typeface="Consolas"/>
              <a:cs typeface="Calibri Light"/>
            </a:endParaRPr>
          </a:p>
        </p:txBody>
      </p:sp>
      <p:sp>
        <p:nvSpPr>
          <p:cNvPr id="6" name="Content Placeholder 2">
            <a:extLst>
              <a:ext uri="{FF2B5EF4-FFF2-40B4-BE49-F238E27FC236}">
                <a16:creationId xmlns:a16="http://schemas.microsoft.com/office/drawing/2014/main" id="{65FCA3DD-280E-45DD-AFBD-406E347A127C}"/>
              </a:ext>
            </a:extLst>
          </p:cNvPr>
          <p:cNvSpPr txBox="1">
            <a:spLocks/>
          </p:cNvSpPr>
          <p:nvPr/>
        </p:nvSpPr>
        <p:spPr>
          <a:xfrm>
            <a:off x="838200" y="1825625"/>
            <a:ext cx="10515600" cy="4791366"/>
          </a:xfrm>
          <a:prstGeom prst="rect">
            <a:avLst/>
          </a:prstGeom>
        </p:spPr>
        <p:txBody>
          <a:bodyPr vert="horz" lIns="91440" tIns="45720" rIns="91440" bIns="45720" rtlCol="0" anchor="t">
            <a:normAutofit fontScale="70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b="1" dirty="0">
                <a:solidFill>
                  <a:srgbClr val="FF0000"/>
                </a:solidFill>
                <a:latin typeface="Consolas"/>
                <a:cs typeface="Calibri"/>
              </a:rPr>
              <a:t>[“00","</a:t>
            </a:r>
            <a:r>
              <a:rPr lang="en-US" b="1" dirty="0">
                <a:solidFill>
                  <a:srgbClr val="00F64C"/>
                </a:solidFill>
                <a:latin typeface="Consolas"/>
                <a:cs typeface="Calibri"/>
              </a:rPr>
              <a:t>01", "02", "03", "04", "05", "06", "07", "08", "09", </a:t>
            </a:r>
            <a:r>
              <a:rPr lang="en-US" b="1" dirty="0">
                <a:solidFill>
                  <a:srgbClr val="FF0000"/>
                </a:solidFill>
                <a:latin typeface="Consolas"/>
                <a:cs typeface="Calibri"/>
              </a:rPr>
              <a:t>"0a", </a:t>
            </a:r>
            <a:r>
              <a:rPr lang="en-US" b="1" dirty="0">
                <a:solidFill>
                  <a:srgbClr val="00F64C"/>
                </a:solidFill>
                <a:latin typeface="Consolas"/>
                <a:cs typeface="Calibri"/>
              </a:rPr>
              <a:t>"0b", "0c", </a:t>
            </a:r>
            <a:r>
              <a:rPr lang="en-US" b="1" dirty="0">
                <a:solidFill>
                  <a:srgbClr val="FF0000"/>
                </a:solidFill>
                <a:latin typeface="Consolas"/>
                <a:cs typeface="Calibri"/>
              </a:rPr>
              <a:t>"0d", </a:t>
            </a:r>
            <a:r>
              <a:rPr lang="en-US" b="1" dirty="0">
                <a:solidFill>
                  <a:srgbClr val="00F64C"/>
                </a:solidFill>
                <a:latin typeface="Consolas"/>
                <a:cs typeface="Calibri"/>
              </a:rPr>
              <a:t>"0e", "0f", "10", "11","12", "13","14", "15", "16", "17", "18", "19", "1a", "1b", "1c", "1d", "1e", "1f", "20", "21", "22", "23", "24","25", "26", "27", "28", "29", "2a", "2b", "2c", "2d", "2e", "2f", "30", "31", "32", "33", "34", "35", "36", "37","38", "39", "3a", "3b", "3c", "3d", "3e", "3f", "40", "41", "42", "43", "44", "45", "46", "47", "48", "49", "4a","4b", "4c", "4d", "4e", "4f", "50", "51", "52", "53", "54", "55", "56", "57", "58", "59", "5a", "5b", "5c", "5d","5e", "5f", "60", "61", "62", "63", "64", "65", "66", "67", "68", "69", "6a", "6b", "6c", "6d", "6e", "6f", "70","71", "72", "73", "74", "75", "76", "77", "78", "79", "7a", "7b", "7c", "7d", "7e", "7f", "80", "81", "82", "83","84", "85", "86", "87", "88", "89", "8a", "8b", "8c", "8d", "8e", "8f", "90", "91", "92", "93", "94", "95", "96","97", "98", "99", "9a", "9b", "9c", "9d", "9e", "9f", "a0", "a1", "a2", "a3", "a4", "a5", "a6", "a7", "a8", "a9","aa", "ab", "ac", "ad", "ae", "</a:t>
            </a:r>
            <a:r>
              <a:rPr lang="en-US" b="1" dirty="0" err="1">
                <a:solidFill>
                  <a:srgbClr val="00F64C"/>
                </a:solidFill>
                <a:latin typeface="Consolas"/>
                <a:cs typeface="Calibri"/>
              </a:rPr>
              <a:t>af</a:t>
            </a:r>
            <a:r>
              <a:rPr lang="en-US" b="1" dirty="0">
                <a:solidFill>
                  <a:srgbClr val="00F64C"/>
                </a:solidFill>
                <a:latin typeface="Consolas"/>
                <a:cs typeface="Calibri"/>
              </a:rPr>
              <a:t>", "b0", "b1", "b2", "b3", "b4", "b5", "b6", "b7", "b8", "b9", "</a:t>
            </a:r>
            <a:r>
              <a:rPr lang="en-US" b="1" dirty="0" err="1">
                <a:solidFill>
                  <a:srgbClr val="00F64C"/>
                </a:solidFill>
                <a:latin typeface="Consolas"/>
                <a:cs typeface="Calibri"/>
              </a:rPr>
              <a:t>ba</a:t>
            </a:r>
            <a:r>
              <a:rPr lang="en-US" b="1" dirty="0">
                <a:solidFill>
                  <a:srgbClr val="00F64C"/>
                </a:solidFill>
                <a:latin typeface="Consolas"/>
                <a:cs typeface="Calibri"/>
              </a:rPr>
              <a:t>", "bb", "</a:t>
            </a:r>
            <a:r>
              <a:rPr lang="en-US" b="1" dirty="0" err="1">
                <a:solidFill>
                  <a:srgbClr val="00F64C"/>
                </a:solidFill>
                <a:latin typeface="Consolas"/>
                <a:cs typeface="Calibri"/>
              </a:rPr>
              <a:t>bc</a:t>
            </a:r>
            <a:r>
              <a:rPr lang="en-US" b="1" dirty="0">
                <a:solidFill>
                  <a:srgbClr val="00F64C"/>
                </a:solidFill>
                <a:latin typeface="Consolas"/>
                <a:cs typeface="Calibri"/>
              </a:rPr>
              <a:t>","bd", "be", "bf", "c0", "c1", "c2", "c3", "c4", "c5", "c6", "c7", "c8", "c9", "ca", "</a:t>
            </a:r>
            <a:r>
              <a:rPr lang="en-US" b="1" dirty="0" err="1">
                <a:solidFill>
                  <a:srgbClr val="00F64C"/>
                </a:solidFill>
                <a:latin typeface="Consolas"/>
                <a:cs typeface="Calibri"/>
              </a:rPr>
              <a:t>cb</a:t>
            </a:r>
            <a:r>
              <a:rPr lang="en-US" b="1" dirty="0">
                <a:solidFill>
                  <a:srgbClr val="00F64C"/>
                </a:solidFill>
                <a:latin typeface="Consolas"/>
                <a:cs typeface="Calibri"/>
              </a:rPr>
              <a:t>", "cc", "cd", "</a:t>
            </a:r>
            <a:r>
              <a:rPr lang="en-US" b="1" dirty="0" err="1">
                <a:solidFill>
                  <a:srgbClr val="00F64C"/>
                </a:solidFill>
                <a:latin typeface="Consolas"/>
                <a:cs typeface="Calibri"/>
              </a:rPr>
              <a:t>ce</a:t>
            </a:r>
            <a:r>
              <a:rPr lang="en-US" b="1" dirty="0">
                <a:solidFill>
                  <a:srgbClr val="00F64C"/>
                </a:solidFill>
                <a:latin typeface="Consolas"/>
                <a:cs typeface="Calibri"/>
              </a:rPr>
              <a:t>", "cf","d0", "d1", "d2", "d3", "d4", "d5", "d6", "d7", "d8", "d9", "da", "</a:t>
            </a:r>
            <a:r>
              <a:rPr lang="en-US" b="1" dirty="0" err="1">
                <a:solidFill>
                  <a:srgbClr val="00F64C"/>
                </a:solidFill>
                <a:latin typeface="Consolas"/>
                <a:cs typeface="Calibri"/>
              </a:rPr>
              <a:t>db</a:t>
            </a:r>
            <a:r>
              <a:rPr lang="en-US" b="1" dirty="0">
                <a:solidFill>
                  <a:srgbClr val="00F64C"/>
                </a:solidFill>
                <a:latin typeface="Consolas"/>
                <a:cs typeface="Calibri"/>
              </a:rPr>
              <a:t>", "dc", "dd", "de", "df", "e0", "e1", "e2","e3", "e4", "e5", "e6", "e7", "e8", "e9", "</a:t>
            </a:r>
            <a:r>
              <a:rPr lang="en-US" b="1" dirty="0" err="1">
                <a:solidFill>
                  <a:srgbClr val="00F64C"/>
                </a:solidFill>
                <a:latin typeface="Consolas"/>
                <a:cs typeface="Calibri"/>
              </a:rPr>
              <a:t>ea</a:t>
            </a:r>
            <a:r>
              <a:rPr lang="en-US" b="1" dirty="0">
                <a:solidFill>
                  <a:srgbClr val="00F64C"/>
                </a:solidFill>
                <a:latin typeface="Consolas"/>
                <a:cs typeface="Calibri"/>
              </a:rPr>
              <a:t>", "eb", "</a:t>
            </a:r>
            <a:r>
              <a:rPr lang="en-US" b="1" dirty="0" err="1">
                <a:solidFill>
                  <a:srgbClr val="00F64C"/>
                </a:solidFill>
                <a:latin typeface="Consolas"/>
                <a:cs typeface="Calibri"/>
              </a:rPr>
              <a:t>ec</a:t>
            </a:r>
            <a:r>
              <a:rPr lang="en-US" b="1" dirty="0">
                <a:solidFill>
                  <a:srgbClr val="00F64C"/>
                </a:solidFill>
                <a:latin typeface="Consolas"/>
                <a:cs typeface="Calibri"/>
              </a:rPr>
              <a:t>", "ed", "</a:t>
            </a:r>
            <a:r>
              <a:rPr lang="en-US" b="1" dirty="0" err="1">
                <a:solidFill>
                  <a:srgbClr val="00F64C"/>
                </a:solidFill>
                <a:latin typeface="Consolas"/>
                <a:cs typeface="Calibri"/>
              </a:rPr>
              <a:t>ee</a:t>
            </a:r>
            <a:r>
              <a:rPr lang="en-US" b="1" dirty="0">
                <a:solidFill>
                  <a:srgbClr val="00F64C"/>
                </a:solidFill>
                <a:latin typeface="Consolas"/>
                <a:cs typeface="Calibri"/>
              </a:rPr>
              <a:t>", "</a:t>
            </a:r>
            <a:r>
              <a:rPr lang="en-US" b="1" dirty="0" err="1">
                <a:solidFill>
                  <a:srgbClr val="00F64C"/>
                </a:solidFill>
                <a:latin typeface="Consolas"/>
                <a:cs typeface="Calibri"/>
              </a:rPr>
              <a:t>ef</a:t>
            </a:r>
            <a:r>
              <a:rPr lang="en-US" b="1" dirty="0">
                <a:solidFill>
                  <a:srgbClr val="00F64C"/>
                </a:solidFill>
                <a:latin typeface="Consolas"/>
                <a:cs typeface="Calibri"/>
              </a:rPr>
              <a:t>", "f0", "f1", "f2", "f3", "f4", "f5","f6", "f7", "f8", "f9", "fa", "fb", "fc", "</a:t>
            </a:r>
            <a:r>
              <a:rPr lang="en-US" b="1" dirty="0" err="1">
                <a:solidFill>
                  <a:srgbClr val="00F64C"/>
                </a:solidFill>
                <a:latin typeface="Consolas"/>
                <a:cs typeface="Calibri"/>
              </a:rPr>
              <a:t>fd</a:t>
            </a:r>
            <a:r>
              <a:rPr lang="en-US" b="1" dirty="0">
                <a:solidFill>
                  <a:srgbClr val="00F64C"/>
                </a:solidFill>
                <a:latin typeface="Consolas"/>
                <a:cs typeface="Calibri"/>
              </a:rPr>
              <a:t>", "</a:t>
            </a:r>
            <a:r>
              <a:rPr lang="en-US" b="1" dirty="0" err="1">
                <a:solidFill>
                  <a:srgbClr val="00F64C"/>
                </a:solidFill>
                <a:latin typeface="Consolas"/>
                <a:cs typeface="Calibri"/>
              </a:rPr>
              <a:t>fe</a:t>
            </a:r>
            <a:r>
              <a:rPr lang="en-US" b="1" dirty="0">
                <a:solidFill>
                  <a:srgbClr val="00F64C"/>
                </a:solidFill>
                <a:latin typeface="Consolas"/>
                <a:cs typeface="Calibri"/>
              </a:rPr>
              <a:t>", "ff"]</a:t>
            </a:r>
          </a:p>
          <a:p>
            <a:pPr marL="0" indent="0">
              <a:buFont typeface="Arial" panose="020B0604020202020204" pitchFamily="34" charset="0"/>
              <a:buNone/>
            </a:pPr>
            <a:endParaRPr lang="en-US" b="1" dirty="0">
              <a:latin typeface="Consolas"/>
              <a:cs typeface="Calibri"/>
            </a:endParaRPr>
          </a:p>
          <a:p>
            <a:pPr marL="0" indent="0">
              <a:buFont typeface="Arial" panose="020B0604020202020204" pitchFamily="34" charset="0"/>
              <a:buNone/>
            </a:pPr>
            <a:endParaRPr lang="en-US" b="1" dirty="0">
              <a:latin typeface="Consolas"/>
              <a:cs typeface="Calibri"/>
            </a:endParaRPr>
          </a:p>
          <a:p>
            <a:pPr marL="0" indent="0">
              <a:buFont typeface="Arial" panose="020B0604020202020204" pitchFamily="34" charset="0"/>
              <a:buNone/>
            </a:pPr>
            <a:endParaRPr lang="en-US" b="1" dirty="0">
              <a:solidFill>
                <a:srgbClr val="00B0F0"/>
              </a:solidFill>
              <a:latin typeface="Consolas"/>
              <a:cs typeface="Calibri" panose="020F0502020204030204"/>
            </a:endParaRPr>
          </a:p>
        </p:txBody>
      </p:sp>
    </p:spTree>
    <p:extLst>
      <p:ext uri="{BB962C8B-B14F-4D97-AF65-F5344CB8AC3E}">
        <p14:creationId xmlns:p14="http://schemas.microsoft.com/office/powerpoint/2010/main" val="11309418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A238C-56FA-4A9E-8FCE-BF9C9B3E65D5}"/>
              </a:ext>
            </a:extLst>
          </p:cNvPr>
          <p:cNvSpPr>
            <a:spLocks noGrp="1"/>
          </p:cNvSpPr>
          <p:nvPr>
            <p:ph type="title"/>
          </p:nvPr>
        </p:nvSpPr>
        <p:spPr>
          <a:xfrm>
            <a:off x="421257" y="365125"/>
            <a:ext cx="11536392" cy="1339940"/>
          </a:xfrm>
        </p:spPr>
        <p:txBody>
          <a:bodyPr>
            <a:normAutofit/>
          </a:bodyPr>
          <a:lstStyle/>
          <a:p>
            <a:r>
              <a:rPr lang="en-US" sz="4000" b="1" dirty="0">
                <a:latin typeface="Consolas"/>
                <a:ea typeface="+mj-lt"/>
                <a:cs typeface="+mj-lt"/>
              </a:rPr>
              <a:t>The need for </a:t>
            </a:r>
            <a:r>
              <a:rPr lang="en-US" sz="4000" b="1" dirty="0" err="1">
                <a:latin typeface="Consolas"/>
                <a:ea typeface="+mj-lt"/>
                <a:cs typeface="+mj-lt"/>
              </a:rPr>
              <a:t>en</a:t>
            </a:r>
            <a:r>
              <a:rPr lang="en-US" sz="4000" b="1" dirty="0">
                <a:latin typeface="Consolas"/>
                <a:ea typeface="+mj-lt"/>
                <a:cs typeface="+mj-lt"/>
              </a:rPr>
              <a:t>(</a:t>
            </a:r>
            <a:r>
              <a:rPr lang="en-US" sz="4000" b="1" dirty="0" err="1">
                <a:latin typeface="Consolas"/>
                <a:ea typeface="+mj-lt"/>
                <a:cs typeface="+mj-lt"/>
              </a:rPr>
              <a:t>coding|crypting</a:t>
            </a:r>
            <a:r>
              <a:rPr lang="en-US" sz="4000" b="1" dirty="0">
                <a:latin typeface="Consolas"/>
                <a:ea typeface="+mj-lt"/>
                <a:cs typeface="+mj-lt"/>
              </a:rPr>
              <a:t>)</a:t>
            </a:r>
            <a:r>
              <a:rPr lang="en-US" sz="4000" b="1" dirty="0">
                <a:latin typeface="Consolas"/>
                <a:ea typeface="+mn-lt"/>
                <a:cs typeface="+mn-lt"/>
              </a:rPr>
              <a:t>:</a:t>
            </a:r>
            <a:br>
              <a:rPr lang="en-US" sz="4000" b="1" dirty="0">
                <a:latin typeface="Consolas"/>
                <a:ea typeface="+mn-lt"/>
                <a:cs typeface="+mn-lt"/>
              </a:rPr>
            </a:br>
            <a:r>
              <a:rPr lang="en-US" sz="4000" b="1" dirty="0">
                <a:latin typeface="Consolas"/>
                <a:ea typeface="+mn-lt"/>
                <a:cs typeface="+mn-lt"/>
              </a:rPr>
              <a:t>byte range (Unicode-ANSI)</a:t>
            </a:r>
            <a:endParaRPr lang="en-US" sz="4000" b="1" dirty="0">
              <a:latin typeface="Consolas"/>
              <a:cs typeface="Calibri Light"/>
            </a:endParaRPr>
          </a:p>
        </p:txBody>
      </p:sp>
      <p:sp>
        <p:nvSpPr>
          <p:cNvPr id="6" name="Content Placeholder 2">
            <a:extLst>
              <a:ext uri="{FF2B5EF4-FFF2-40B4-BE49-F238E27FC236}">
                <a16:creationId xmlns:a16="http://schemas.microsoft.com/office/drawing/2014/main" id="{65FCA3DD-280E-45DD-AFBD-406E347A127C}"/>
              </a:ext>
            </a:extLst>
          </p:cNvPr>
          <p:cNvSpPr txBox="1">
            <a:spLocks/>
          </p:cNvSpPr>
          <p:nvPr/>
        </p:nvSpPr>
        <p:spPr>
          <a:xfrm>
            <a:off x="838200" y="1825625"/>
            <a:ext cx="10515600" cy="4791366"/>
          </a:xfrm>
          <a:prstGeom prst="rect">
            <a:avLst/>
          </a:prstGeom>
        </p:spPr>
        <p:txBody>
          <a:bodyPr vert="horz" lIns="91440" tIns="45720" rIns="91440" bIns="45720" rtlCol="0" anchor="t">
            <a:normAutofit fontScale="70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b="1" dirty="0">
                <a:solidFill>
                  <a:srgbClr val="FFC000"/>
                </a:solidFill>
                <a:latin typeface="Consolas"/>
                <a:cs typeface="Calibri"/>
              </a:rPr>
              <a:t>[“00","01", "02", "03", "04", "05", "06", "07", "08", "09", "0a", "0b", "0c", "0d", "0e", "0f", "10", "11","12", "13","14", "15", "16", "17", "18", "19", "1a", "1b", "1c", "1d", "1e", "1f", "20", "21", "22", "23", "24","25", "26", "27", "28", "29", "2a", "2b", "2c", "2d", "2e", "2f", "30", "31", "32", "33", "34", "35", "36", "37","38", "39", "3a", "3b", "3c", "3d", "3e", "3f", "40", "41", "42", "43", "44", "45", "46", "47", "48", "49", "4a","4b", "4c", "4d", "4e", "4f", "50", "51", "52", "53", "54", "55", "56", "57", "58", "59", "5a", "5b", "5c", "5d","5e", "5f", "60", "61", "62", "63", "64", "65", "66", "67", "68", "69", "6a", "6b", "6c", "6d", "6e", "6f", "70","71", "72", "73", "74", "75", "76", "77", "78", "79", "7a", "7b", "7c", "7d", "7e", "7f", </a:t>
            </a:r>
            <a:r>
              <a:rPr lang="en-US" b="1" dirty="0">
                <a:solidFill>
                  <a:srgbClr val="FF0000"/>
                </a:solidFill>
                <a:latin typeface="Consolas"/>
                <a:cs typeface="Calibri"/>
              </a:rPr>
              <a:t>"80", </a:t>
            </a:r>
            <a:r>
              <a:rPr lang="en-US" b="1" dirty="0">
                <a:solidFill>
                  <a:srgbClr val="FFC000"/>
                </a:solidFill>
                <a:latin typeface="Consolas"/>
                <a:cs typeface="Calibri"/>
              </a:rPr>
              <a:t>"81", </a:t>
            </a:r>
            <a:r>
              <a:rPr lang="en-US" b="1" dirty="0">
                <a:solidFill>
                  <a:srgbClr val="FF0000"/>
                </a:solidFill>
                <a:latin typeface="Consolas"/>
                <a:cs typeface="Calibri"/>
              </a:rPr>
              <a:t>"82", "83","84", "85", "86", "87", "88", "89", "8a", "8b", "8c",</a:t>
            </a:r>
            <a:r>
              <a:rPr lang="en-US" b="1" dirty="0">
                <a:solidFill>
                  <a:srgbClr val="FFC000"/>
                </a:solidFill>
                <a:latin typeface="Consolas"/>
                <a:cs typeface="Calibri"/>
              </a:rPr>
              <a:t> "8d", </a:t>
            </a:r>
            <a:r>
              <a:rPr lang="en-US" b="1" dirty="0">
                <a:solidFill>
                  <a:srgbClr val="FF0000"/>
                </a:solidFill>
                <a:latin typeface="Consolas"/>
                <a:cs typeface="Calibri"/>
              </a:rPr>
              <a:t>"8e", </a:t>
            </a:r>
            <a:r>
              <a:rPr lang="en-US" b="1" dirty="0">
                <a:solidFill>
                  <a:srgbClr val="FFC000"/>
                </a:solidFill>
                <a:latin typeface="Consolas"/>
                <a:cs typeface="Calibri"/>
              </a:rPr>
              <a:t>"8f", "90", </a:t>
            </a:r>
            <a:r>
              <a:rPr lang="en-US" b="1" dirty="0">
                <a:solidFill>
                  <a:srgbClr val="FF0000"/>
                </a:solidFill>
                <a:latin typeface="Consolas"/>
                <a:cs typeface="Calibri"/>
              </a:rPr>
              <a:t>"91", "92", "93", "94", "95", "96","97", "98", "99", "9a", "9b", "9c", </a:t>
            </a:r>
            <a:r>
              <a:rPr lang="en-US" b="1" dirty="0">
                <a:solidFill>
                  <a:srgbClr val="FFC000"/>
                </a:solidFill>
                <a:latin typeface="Consolas"/>
                <a:cs typeface="Calibri"/>
              </a:rPr>
              <a:t>"9d", </a:t>
            </a:r>
            <a:r>
              <a:rPr lang="en-US" b="1" dirty="0">
                <a:solidFill>
                  <a:srgbClr val="FF0000"/>
                </a:solidFill>
                <a:latin typeface="Consolas"/>
                <a:cs typeface="Calibri"/>
              </a:rPr>
              <a:t>"9e", "9f", </a:t>
            </a:r>
            <a:r>
              <a:rPr lang="en-US" b="1" dirty="0">
                <a:solidFill>
                  <a:srgbClr val="FFC000"/>
                </a:solidFill>
                <a:latin typeface="Consolas"/>
                <a:cs typeface="Calibri"/>
              </a:rPr>
              <a:t>"a0", "a1", "a2", "a3", "a4", "a5", "a6", "a7", "a8", "a9","aa", "ab", "ac", "ad", "ae", "</a:t>
            </a:r>
            <a:r>
              <a:rPr lang="en-US" b="1" dirty="0" err="1">
                <a:solidFill>
                  <a:srgbClr val="FFC000"/>
                </a:solidFill>
                <a:latin typeface="Consolas"/>
                <a:cs typeface="Calibri"/>
              </a:rPr>
              <a:t>af</a:t>
            </a:r>
            <a:r>
              <a:rPr lang="en-US" b="1" dirty="0">
                <a:solidFill>
                  <a:srgbClr val="FFC000"/>
                </a:solidFill>
                <a:latin typeface="Consolas"/>
                <a:cs typeface="Calibri"/>
              </a:rPr>
              <a:t>", "b0", "b1", "b2", "b3", "b4", "b5", "b6", "b7", "b8", "b9", "</a:t>
            </a:r>
            <a:r>
              <a:rPr lang="en-US" b="1" dirty="0" err="1">
                <a:solidFill>
                  <a:srgbClr val="FFC000"/>
                </a:solidFill>
                <a:latin typeface="Consolas"/>
                <a:cs typeface="Calibri"/>
              </a:rPr>
              <a:t>ba</a:t>
            </a:r>
            <a:r>
              <a:rPr lang="en-US" b="1" dirty="0">
                <a:solidFill>
                  <a:srgbClr val="FFC000"/>
                </a:solidFill>
                <a:latin typeface="Consolas"/>
                <a:cs typeface="Calibri"/>
              </a:rPr>
              <a:t>", "bb", "</a:t>
            </a:r>
            <a:r>
              <a:rPr lang="en-US" b="1" dirty="0" err="1">
                <a:solidFill>
                  <a:srgbClr val="FFC000"/>
                </a:solidFill>
                <a:latin typeface="Consolas"/>
                <a:cs typeface="Calibri"/>
              </a:rPr>
              <a:t>bc</a:t>
            </a:r>
            <a:r>
              <a:rPr lang="en-US" b="1" dirty="0">
                <a:solidFill>
                  <a:srgbClr val="FFC000"/>
                </a:solidFill>
                <a:latin typeface="Consolas"/>
                <a:cs typeface="Calibri"/>
              </a:rPr>
              <a:t>","bd", "be", "bf", "c0", "c1", "c2", "c3", "c4", "c5", "c6", "c7", "c8", "c9", "ca", "</a:t>
            </a:r>
            <a:r>
              <a:rPr lang="en-US" b="1" dirty="0" err="1">
                <a:solidFill>
                  <a:srgbClr val="FFC000"/>
                </a:solidFill>
                <a:latin typeface="Consolas"/>
                <a:cs typeface="Calibri"/>
              </a:rPr>
              <a:t>cb</a:t>
            </a:r>
            <a:r>
              <a:rPr lang="en-US" b="1" dirty="0">
                <a:solidFill>
                  <a:srgbClr val="FFC000"/>
                </a:solidFill>
                <a:latin typeface="Consolas"/>
                <a:cs typeface="Calibri"/>
              </a:rPr>
              <a:t>", "cc", "cd", "</a:t>
            </a:r>
            <a:r>
              <a:rPr lang="en-US" b="1" dirty="0" err="1">
                <a:solidFill>
                  <a:srgbClr val="FFC000"/>
                </a:solidFill>
                <a:latin typeface="Consolas"/>
                <a:cs typeface="Calibri"/>
              </a:rPr>
              <a:t>ce</a:t>
            </a:r>
            <a:r>
              <a:rPr lang="en-US" b="1" dirty="0">
                <a:solidFill>
                  <a:srgbClr val="FFC000"/>
                </a:solidFill>
                <a:latin typeface="Consolas"/>
                <a:cs typeface="Calibri"/>
              </a:rPr>
              <a:t>", "cf","d0", "d1", "d2", "d3", "d4", "d5", "d6", "d7", "d8", "d9", "da", "</a:t>
            </a:r>
            <a:r>
              <a:rPr lang="en-US" b="1" dirty="0" err="1">
                <a:solidFill>
                  <a:srgbClr val="FFC000"/>
                </a:solidFill>
                <a:latin typeface="Consolas"/>
                <a:cs typeface="Calibri"/>
              </a:rPr>
              <a:t>db</a:t>
            </a:r>
            <a:r>
              <a:rPr lang="en-US" b="1" dirty="0">
                <a:solidFill>
                  <a:srgbClr val="FFC000"/>
                </a:solidFill>
                <a:latin typeface="Consolas"/>
                <a:cs typeface="Calibri"/>
              </a:rPr>
              <a:t>", "dc", "dd", "de", "df", "e0", "e1", "e2","e3", "e4", "e5", "e6", "e7", "e8", "e9", "</a:t>
            </a:r>
            <a:r>
              <a:rPr lang="en-US" b="1" dirty="0" err="1">
                <a:solidFill>
                  <a:srgbClr val="FFC000"/>
                </a:solidFill>
                <a:latin typeface="Consolas"/>
                <a:cs typeface="Calibri"/>
              </a:rPr>
              <a:t>ea</a:t>
            </a:r>
            <a:r>
              <a:rPr lang="en-US" b="1" dirty="0">
                <a:solidFill>
                  <a:srgbClr val="FFC000"/>
                </a:solidFill>
                <a:latin typeface="Consolas"/>
                <a:cs typeface="Calibri"/>
              </a:rPr>
              <a:t>", "eb", "</a:t>
            </a:r>
            <a:r>
              <a:rPr lang="en-US" b="1" dirty="0" err="1">
                <a:solidFill>
                  <a:srgbClr val="FFC000"/>
                </a:solidFill>
                <a:latin typeface="Consolas"/>
                <a:cs typeface="Calibri"/>
              </a:rPr>
              <a:t>ec</a:t>
            </a:r>
            <a:r>
              <a:rPr lang="en-US" b="1" dirty="0">
                <a:solidFill>
                  <a:srgbClr val="FFC000"/>
                </a:solidFill>
                <a:latin typeface="Consolas"/>
                <a:cs typeface="Calibri"/>
              </a:rPr>
              <a:t>", "ed", "</a:t>
            </a:r>
            <a:r>
              <a:rPr lang="en-US" b="1" dirty="0" err="1">
                <a:solidFill>
                  <a:srgbClr val="FFC000"/>
                </a:solidFill>
                <a:latin typeface="Consolas"/>
                <a:cs typeface="Calibri"/>
              </a:rPr>
              <a:t>ee</a:t>
            </a:r>
            <a:r>
              <a:rPr lang="en-US" b="1" dirty="0">
                <a:solidFill>
                  <a:srgbClr val="FFC000"/>
                </a:solidFill>
                <a:latin typeface="Consolas"/>
                <a:cs typeface="Calibri"/>
              </a:rPr>
              <a:t>", "</a:t>
            </a:r>
            <a:r>
              <a:rPr lang="en-US" b="1" dirty="0" err="1">
                <a:solidFill>
                  <a:srgbClr val="FFC000"/>
                </a:solidFill>
                <a:latin typeface="Consolas"/>
                <a:cs typeface="Calibri"/>
              </a:rPr>
              <a:t>ef</a:t>
            </a:r>
            <a:r>
              <a:rPr lang="en-US" b="1" dirty="0">
                <a:solidFill>
                  <a:srgbClr val="FFC000"/>
                </a:solidFill>
                <a:latin typeface="Consolas"/>
                <a:cs typeface="Calibri"/>
              </a:rPr>
              <a:t>", "f0", "f1", "f2", "f3", "f4", "f5","f6", "f7", "f8", "f9", "fa", "fb", "fc", "</a:t>
            </a:r>
            <a:r>
              <a:rPr lang="en-US" b="1" dirty="0" err="1">
                <a:solidFill>
                  <a:srgbClr val="FFC000"/>
                </a:solidFill>
                <a:latin typeface="Consolas"/>
                <a:cs typeface="Calibri"/>
              </a:rPr>
              <a:t>fd</a:t>
            </a:r>
            <a:r>
              <a:rPr lang="en-US" b="1" dirty="0">
                <a:solidFill>
                  <a:srgbClr val="FFC000"/>
                </a:solidFill>
                <a:latin typeface="Consolas"/>
                <a:cs typeface="Calibri"/>
              </a:rPr>
              <a:t>", "</a:t>
            </a:r>
            <a:r>
              <a:rPr lang="en-US" b="1" dirty="0" err="1">
                <a:solidFill>
                  <a:srgbClr val="FFC000"/>
                </a:solidFill>
                <a:latin typeface="Consolas"/>
                <a:cs typeface="Calibri"/>
              </a:rPr>
              <a:t>fe</a:t>
            </a:r>
            <a:r>
              <a:rPr lang="en-US" b="1" dirty="0">
                <a:solidFill>
                  <a:srgbClr val="FFC000"/>
                </a:solidFill>
                <a:latin typeface="Consolas"/>
                <a:cs typeface="Calibri"/>
              </a:rPr>
              <a:t>", "ff</a:t>
            </a:r>
            <a:r>
              <a:rPr lang="en-US" b="1" dirty="0">
                <a:solidFill>
                  <a:srgbClr val="00F64C"/>
                </a:solidFill>
                <a:latin typeface="Consolas"/>
                <a:cs typeface="Calibri"/>
              </a:rPr>
              <a:t>"]</a:t>
            </a:r>
          </a:p>
          <a:p>
            <a:pPr marL="0" indent="0">
              <a:buFont typeface="Arial" panose="020B0604020202020204" pitchFamily="34" charset="0"/>
              <a:buNone/>
            </a:pPr>
            <a:endParaRPr lang="en-US" b="1" dirty="0">
              <a:latin typeface="Consolas"/>
              <a:cs typeface="Calibri"/>
            </a:endParaRPr>
          </a:p>
          <a:p>
            <a:pPr marL="0" indent="0">
              <a:buFont typeface="Arial" panose="020B0604020202020204" pitchFamily="34" charset="0"/>
              <a:buNone/>
            </a:pPr>
            <a:endParaRPr lang="en-US" b="1" dirty="0">
              <a:latin typeface="Consolas"/>
              <a:cs typeface="Calibri"/>
            </a:endParaRPr>
          </a:p>
          <a:p>
            <a:pPr marL="0" indent="0">
              <a:buFont typeface="Arial" panose="020B0604020202020204" pitchFamily="34" charset="0"/>
              <a:buNone/>
            </a:pPr>
            <a:endParaRPr lang="en-US" b="1" dirty="0">
              <a:solidFill>
                <a:srgbClr val="00B0F0"/>
              </a:solidFill>
              <a:latin typeface="Consolas"/>
              <a:cs typeface="Calibri" panose="020F0502020204030204"/>
            </a:endParaRPr>
          </a:p>
        </p:txBody>
      </p:sp>
    </p:spTree>
    <p:extLst>
      <p:ext uri="{BB962C8B-B14F-4D97-AF65-F5344CB8AC3E}">
        <p14:creationId xmlns:p14="http://schemas.microsoft.com/office/powerpoint/2010/main" val="33695109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A238C-56FA-4A9E-8FCE-BF9C9B3E65D5}"/>
              </a:ext>
            </a:extLst>
          </p:cNvPr>
          <p:cNvSpPr>
            <a:spLocks noGrp="1"/>
          </p:cNvSpPr>
          <p:nvPr>
            <p:ph type="title"/>
          </p:nvPr>
        </p:nvSpPr>
        <p:spPr>
          <a:xfrm>
            <a:off x="421257" y="365125"/>
            <a:ext cx="11536392" cy="1339940"/>
          </a:xfrm>
        </p:spPr>
        <p:txBody>
          <a:bodyPr>
            <a:normAutofit/>
          </a:bodyPr>
          <a:lstStyle/>
          <a:p>
            <a:r>
              <a:rPr lang="en-US" sz="4000" b="1" dirty="0">
                <a:latin typeface="Consolas"/>
                <a:ea typeface="+mj-lt"/>
                <a:cs typeface="+mj-lt"/>
              </a:rPr>
              <a:t>The need for </a:t>
            </a:r>
            <a:r>
              <a:rPr lang="en-US" sz="4000" b="1" dirty="0" err="1">
                <a:latin typeface="Consolas"/>
                <a:ea typeface="+mj-lt"/>
                <a:cs typeface="+mj-lt"/>
              </a:rPr>
              <a:t>en</a:t>
            </a:r>
            <a:r>
              <a:rPr lang="en-US" sz="4000" b="1" dirty="0">
                <a:latin typeface="Consolas"/>
                <a:ea typeface="+mj-lt"/>
                <a:cs typeface="+mj-lt"/>
              </a:rPr>
              <a:t>(</a:t>
            </a:r>
            <a:r>
              <a:rPr lang="en-US" sz="4000" b="1" dirty="0" err="1">
                <a:latin typeface="Consolas"/>
                <a:ea typeface="+mj-lt"/>
                <a:cs typeface="+mj-lt"/>
              </a:rPr>
              <a:t>coding|crypting</a:t>
            </a:r>
            <a:r>
              <a:rPr lang="en-US" sz="4000" b="1" dirty="0">
                <a:latin typeface="Consolas"/>
                <a:ea typeface="+mj-lt"/>
                <a:cs typeface="+mj-lt"/>
              </a:rPr>
              <a:t>)</a:t>
            </a:r>
            <a:r>
              <a:rPr lang="en-US" sz="4000" b="1" dirty="0">
                <a:latin typeface="Consolas"/>
                <a:ea typeface="+mn-lt"/>
                <a:cs typeface="+mn-lt"/>
              </a:rPr>
              <a:t>:</a:t>
            </a:r>
            <a:br>
              <a:rPr lang="en-US" sz="4000" b="1" dirty="0">
                <a:latin typeface="Consolas"/>
                <a:ea typeface="+mn-lt"/>
                <a:cs typeface="+mn-lt"/>
              </a:rPr>
            </a:br>
            <a:r>
              <a:rPr lang="en-US" sz="4000" b="1" dirty="0">
                <a:latin typeface="Consolas"/>
                <a:ea typeface="+mn-lt"/>
                <a:cs typeface="+mn-lt"/>
              </a:rPr>
              <a:t>byte range (Unicode-OEM)</a:t>
            </a:r>
            <a:endParaRPr lang="en-US" sz="4000" b="1" dirty="0">
              <a:latin typeface="Consolas"/>
              <a:cs typeface="Calibri Light"/>
            </a:endParaRPr>
          </a:p>
        </p:txBody>
      </p:sp>
      <p:sp>
        <p:nvSpPr>
          <p:cNvPr id="6" name="Content Placeholder 2">
            <a:extLst>
              <a:ext uri="{FF2B5EF4-FFF2-40B4-BE49-F238E27FC236}">
                <a16:creationId xmlns:a16="http://schemas.microsoft.com/office/drawing/2014/main" id="{65FCA3DD-280E-45DD-AFBD-406E347A127C}"/>
              </a:ext>
            </a:extLst>
          </p:cNvPr>
          <p:cNvSpPr txBox="1">
            <a:spLocks/>
          </p:cNvSpPr>
          <p:nvPr/>
        </p:nvSpPr>
        <p:spPr>
          <a:xfrm>
            <a:off x="838200" y="1825625"/>
            <a:ext cx="10515600" cy="4791366"/>
          </a:xfrm>
          <a:prstGeom prst="rect">
            <a:avLst/>
          </a:prstGeom>
        </p:spPr>
        <p:txBody>
          <a:bodyPr vert="horz" lIns="91440" tIns="45720" rIns="91440" bIns="45720" rtlCol="0" anchor="t">
            <a:normAutofit fontScale="70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b="1" dirty="0">
                <a:solidFill>
                  <a:srgbClr val="00F64C"/>
                </a:solidFill>
                <a:latin typeface="Consolas"/>
                <a:cs typeface="Calibri"/>
              </a:rPr>
              <a:t>[“</a:t>
            </a:r>
            <a:r>
              <a:rPr lang="en-US" b="1" dirty="0">
                <a:solidFill>
                  <a:srgbClr val="FFC000"/>
                </a:solidFill>
                <a:latin typeface="Consolas"/>
                <a:cs typeface="Calibri"/>
              </a:rPr>
              <a:t>00","01", "02", "03", "04", "05", "06", "07", "08", "09", "0a", "0b", "0c", "0d", "0e", "0f", "10", "11","12", "13","14", "15", "16", "17", "18", "19", "1a", "1b", "1c", "1d", "1e", "1f", "20", "21", "22", "23", "24","25", "26", "27", "28", "29", "2a", "2b", "2c", "2d", "2e", "2f", "30", "31", "32", "33", "34", "35", "36", "37","38", "39", "3a", "3b", "3c", "3d", "3e", "3f", "40", "41", "42", "43", "44", "45", "46", "47", "48", "49", "4a","4b", "4c", "4d", "4e", "4f", "50", "51", "52", "53", "54", "55", "56", "57", "58", "59", "5a", "5b", "5c", "5d","5e", "5f", "60", "61", "62", "63", "64", "65", "66", "67", "68", "69", "6a", "6b", "6c", "6d", "6e", "6f", "70","71", "72", "73", "74", "75", "76", "77", "78", "79", "7a", "7b", "7c", "7d", "7e", "7f", "</a:t>
            </a:r>
            <a:r>
              <a:rPr lang="en-US" b="1" dirty="0">
                <a:solidFill>
                  <a:srgbClr val="FF0000"/>
                </a:solidFill>
                <a:latin typeface="Consolas"/>
                <a:cs typeface="Calibri"/>
              </a:rPr>
              <a:t>80", "81", "82", "83","84", "85", "86", "87", "88", "89", "8a", "8b", "8c", "8d", "8e", "8f", "90", "91", "92", "93", "94", "95", "96","97", "98", "99", "9a", "9b", "9c", "9d", "9e", "9f", "a0", "a1", "a2", "a3", "a4", "a5", "a6", "a7", "a8", "a9","aa", "ab", "ac", "ad", "ae", "</a:t>
            </a:r>
            <a:r>
              <a:rPr lang="en-US" b="1" dirty="0" err="1">
                <a:solidFill>
                  <a:srgbClr val="FF0000"/>
                </a:solidFill>
                <a:latin typeface="Consolas"/>
                <a:cs typeface="Calibri"/>
              </a:rPr>
              <a:t>af</a:t>
            </a:r>
            <a:r>
              <a:rPr lang="en-US" b="1" dirty="0">
                <a:solidFill>
                  <a:srgbClr val="FF0000"/>
                </a:solidFill>
                <a:latin typeface="Consolas"/>
                <a:cs typeface="Calibri"/>
              </a:rPr>
              <a:t>", "b0", "b1", "b2", "b3", "b4", "b5", "b6", "b7", "b8", "b9", "</a:t>
            </a:r>
            <a:r>
              <a:rPr lang="en-US" b="1" dirty="0" err="1">
                <a:solidFill>
                  <a:srgbClr val="FF0000"/>
                </a:solidFill>
                <a:latin typeface="Consolas"/>
                <a:cs typeface="Calibri"/>
              </a:rPr>
              <a:t>ba</a:t>
            </a:r>
            <a:r>
              <a:rPr lang="en-US" b="1" dirty="0">
                <a:solidFill>
                  <a:srgbClr val="FF0000"/>
                </a:solidFill>
                <a:latin typeface="Consolas"/>
                <a:cs typeface="Calibri"/>
              </a:rPr>
              <a:t>", "bb", "</a:t>
            </a:r>
            <a:r>
              <a:rPr lang="en-US" b="1" dirty="0" err="1">
                <a:solidFill>
                  <a:srgbClr val="FF0000"/>
                </a:solidFill>
                <a:latin typeface="Consolas"/>
                <a:cs typeface="Calibri"/>
              </a:rPr>
              <a:t>bc</a:t>
            </a:r>
            <a:r>
              <a:rPr lang="en-US" b="1" dirty="0">
                <a:solidFill>
                  <a:srgbClr val="FF0000"/>
                </a:solidFill>
                <a:latin typeface="Consolas"/>
                <a:cs typeface="Calibri"/>
              </a:rPr>
              <a:t>","bd", "be", "bf", "c0", "c1", "c2", "c3", "c4", "c5", "c6", "c7", "c8", "c9", "ca", "</a:t>
            </a:r>
            <a:r>
              <a:rPr lang="en-US" b="1" dirty="0" err="1">
                <a:solidFill>
                  <a:srgbClr val="FF0000"/>
                </a:solidFill>
                <a:latin typeface="Consolas"/>
                <a:cs typeface="Calibri"/>
              </a:rPr>
              <a:t>cb</a:t>
            </a:r>
            <a:r>
              <a:rPr lang="en-US" b="1" dirty="0">
                <a:solidFill>
                  <a:srgbClr val="FF0000"/>
                </a:solidFill>
                <a:latin typeface="Consolas"/>
                <a:cs typeface="Calibri"/>
              </a:rPr>
              <a:t>", "cc", "cd", "</a:t>
            </a:r>
            <a:r>
              <a:rPr lang="en-US" b="1" dirty="0" err="1">
                <a:solidFill>
                  <a:srgbClr val="FF0000"/>
                </a:solidFill>
                <a:latin typeface="Consolas"/>
                <a:cs typeface="Calibri"/>
              </a:rPr>
              <a:t>ce</a:t>
            </a:r>
            <a:r>
              <a:rPr lang="en-US" b="1" dirty="0">
                <a:solidFill>
                  <a:srgbClr val="FF0000"/>
                </a:solidFill>
                <a:latin typeface="Consolas"/>
                <a:cs typeface="Calibri"/>
              </a:rPr>
              <a:t>", "cf","d0", "d1", "d2", "d3", "d4", "d5", "d6", "d7", "d8", "d9", "da", "</a:t>
            </a:r>
            <a:r>
              <a:rPr lang="en-US" b="1" dirty="0" err="1">
                <a:solidFill>
                  <a:srgbClr val="FF0000"/>
                </a:solidFill>
                <a:latin typeface="Consolas"/>
                <a:cs typeface="Calibri"/>
              </a:rPr>
              <a:t>db</a:t>
            </a:r>
            <a:r>
              <a:rPr lang="en-US" b="1" dirty="0">
                <a:solidFill>
                  <a:srgbClr val="FF0000"/>
                </a:solidFill>
                <a:latin typeface="Consolas"/>
                <a:cs typeface="Calibri"/>
              </a:rPr>
              <a:t>", "dc", "dd", "de", "df", "e0", "e1", "e2","e3", "e4", "e5", "e6", "e7", "e8", "e9", "</a:t>
            </a:r>
            <a:r>
              <a:rPr lang="en-US" b="1" dirty="0" err="1">
                <a:solidFill>
                  <a:srgbClr val="FF0000"/>
                </a:solidFill>
                <a:latin typeface="Consolas"/>
                <a:cs typeface="Calibri"/>
              </a:rPr>
              <a:t>ea</a:t>
            </a:r>
            <a:r>
              <a:rPr lang="en-US" b="1" dirty="0">
                <a:solidFill>
                  <a:srgbClr val="FF0000"/>
                </a:solidFill>
                <a:latin typeface="Consolas"/>
                <a:cs typeface="Calibri"/>
              </a:rPr>
              <a:t>", "eb", "</a:t>
            </a:r>
            <a:r>
              <a:rPr lang="en-US" b="1" dirty="0" err="1">
                <a:solidFill>
                  <a:srgbClr val="FF0000"/>
                </a:solidFill>
                <a:latin typeface="Consolas"/>
                <a:cs typeface="Calibri"/>
              </a:rPr>
              <a:t>ec</a:t>
            </a:r>
            <a:r>
              <a:rPr lang="en-US" b="1" dirty="0">
                <a:solidFill>
                  <a:srgbClr val="FF0000"/>
                </a:solidFill>
                <a:latin typeface="Consolas"/>
                <a:cs typeface="Calibri"/>
              </a:rPr>
              <a:t>", "ed", "</a:t>
            </a:r>
            <a:r>
              <a:rPr lang="en-US" b="1" dirty="0" err="1">
                <a:solidFill>
                  <a:srgbClr val="FF0000"/>
                </a:solidFill>
                <a:latin typeface="Consolas"/>
                <a:cs typeface="Calibri"/>
              </a:rPr>
              <a:t>ee</a:t>
            </a:r>
            <a:r>
              <a:rPr lang="en-US" b="1" dirty="0">
                <a:solidFill>
                  <a:srgbClr val="FF0000"/>
                </a:solidFill>
                <a:latin typeface="Consolas"/>
                <a:cs typeface="Calibri"/>
              </a:rPr>
              <a:t>", "</a:t>
            </a:r>
            <a:r>
              <a:rPr lang="en-US" b="1" dirty="0" err="1">
                <a:solidFill>
                  <a:srgbClr val="FF0000"/>
                </a:solidFill>
                <a:latin typeface="Consolas"/>
                <a:cs typeface="Calibri"/>
              </a:rPr>
              <a:t>ef</a:t>
            </a:r>
            <a:r>
              <a:rPr lang="en-US" b="1" dirty="0">
                <a:solidFill>
                  <a:srgbClr val="FF0000"/>
                </a:solidFill>
                <a:latin typeface="Consolas"/>
                <a:cs typeface="Calibri"/>
              </a:rPr>
              <a:t>", "f0", "f1", "f2", "f3", "f4", "f5","f6", "f7", "f8", "f9", "fa", "fb", "fc", "</a:t>
            </a:r>
            <a:r>
              <a:rPr lang="en-US" b="1" dirty="0" err="1">
                <a:solidFill>
                  <a:srgbClr val="FF0000"/>
                </a:solidFill>
                <a:latin typeface="Consolas"/>
                <a:cs typeface="Calibri"/>
              </a:rPr>
              <a:t>fd</a:t>
            </a:r>
            <a:r>
              <a:rPr lang="en-US" b="1" dirty="0">
                <a:solidFill>
                  <a:srgbClr val="FF0000"/>
                </a:solidFill>
                <a:latin typeface="Consolas"/>
                <a:cs typeface="Calibri"/>
              </a:rPr>
              <a:t>", "</a:t>
            </a:r>
            <a:r>
              <a:rPr lang="en-US" b="1" dirty="0" err="1">
                <a:solidFill>
                  <a:srgbClr val="FF0000"/>
                </a:solidFill>
                <a:latin typeface="Consolas"/>
                <a:cs typeface="Calibri"/>
              </a:rPr>
              <a:t>fe</a:t>
            </a:r>
            <a:r>
              <a:rPr lang="en-US" b="1" dirty="0">
                <a:solidFill>
                  <a:srgbClr val="FF0000"/>
                </a:solidFill>
                <a:latin typeface="Consolas"/>
                <a:cs typeface="Calibri"/>
              </a:rPr>
              <a:t>", "ff</a:t>
            </a:r>
            <a:r>
              <a:rPr lang="en-US" b="1" dirty="0">
                <a:solidFill>
                  <a:srgbClr val="FFC000"/>
                </a:solidFill>
                <a:latin typeface="Consolas"/>
                <a:cs typeface="Calibri"/>
              </a:rPr>
              <a:t>"]</a:t>
            </a:r>
          </a:p>
          <a:p>
            <a:pPr marL="0" indent="0">
              <a:buFont typeface="Arial" panose="020B0604020202020204" pitchFamily="34" charset="0"/>
              <a:buNone/>
            </a:pPr>
            <a:endParaRPr lang="en-US" b="1" dirty="0">
              <a:latin typeface="Consolas"/>
              <a:cs typeface="Calibri"/>
            </a:endParaRPr>
          </a:p>
          <a:p>
            <a:pPr marL="0" indent="0">
              <a:buFont typeface="Arial" panose="020B0604020202020204" pitchFamily="34" charset="0"/>
              <a:buNone/>
            </a:pPr>
            <a:endParaRPr lang="en-US" b="1" dirty="0">
              <a:latin typeface="Consolas"/>
              <a:cs typeface="Calibri"/>
            </a:endParaRPr>
          </a:p>
          <a:p>
            <a:pPr marL="0" indent="0">
              <a:buFont typeface="Arial" panose="020B0604020202020204" pitchFamily="34" charset="0"/>
              <a:buNone/>
            </a:pPr>
            <a:endParaRPr lang="en-US" b="1" dirty="0">
              <a:solidFill>
                <a:srgbClr val="00B0F0"/>
              </a:solidFill>
              <a:latin typeface="Consolas"/>
              <a:cs typeface="Calibri" panose="020F0502020204030204"/>
            </a:endParaRPr>
          </a:p>
        </p:txBody>
      </p:sp>
    </p:spTree>
    <p:extLst>
      <p:ext uri="{BB962C8B-B14F-4D97-AF65-F5344CB8AC3E}">
        <p14:creationId xmlns:p14="http://schemas.microsoft.com/office/powerpoint/2010/main" val="12133677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A238C-56FA-4A9E-8FCE-BF9C9B3E65D5}"/>
              </a:ext>
            </a:extLst>
          </p:cNvPr>
          <p:cNvSpPr>
            <a:spLocks noGrp="1"/>
          </p:cNvSpPr>
          <p:nvPr>
            <p:ph type="title"/>
          </p:nvPr>
        </p:nvSpPr>
        <p:spPr>
          <a:xfrm>
            <a:off x="421257" y="365125"/>
            <a:ext cx="11536392" cy="1339940"/>
          </a:xfrm>
        </p:spPr>
        <p:txBody>
          <a:bodyPr>
            <a:normAutofit/>
          </a:bodyPr>
          <a:lstStyle/>
          <a:p>
            <a:r>
              <a:rPr lang="en-US" sz="4000" b="1" dirty="0">
                <a:latin typeface="Consolas"/>
                <a:ea typeface="+mj-lt"/>
                <a:cs typeface="+mj-lt"/>
              </a:rPr>
              <a:t>The need for </a:t>
            </a:r>
            <a:r>
              <a:rPr lang="en-US" sz="4000" b="1" dirty="0" err="1">
                <a:latin typeface="Consolas"/>
                <a:ea typeface="+mj-lt"/>
                <a:cs typeface="+mj-lt"/>
              </a:rPr>
              <a:t>en</a:t>
            </a:r>
            <a:r>
              <a:rPr lang="en-US" sz="4000" b="1" dirty="0">
                <a:latin typeface="Consolas"/>
                <a:ea typeface="+mj-lt"/>
                <a:cs typeface="+mj-lt"/>
              </a:rPr>
              <a:t>(</a:t>
            </a:r>
            <a:r>
              <a:rPr lang="en-US" sz="4000" b="1" dirty="0" err="1">
                <a:latin typeface="Consolas"/>
                <a:ea typeface="+mj-lt"/>
                <a:cs typeface="+mj-lt"/>
              </a:rPr>
              <a:t>coding|crypting</a:t>
            </a:r>
            <a:r>
              <a:rPr lang="en-US" sz="4000" b="1" dirty="0">
                <a:latin typeface="Consolas"/>
                <a:ea typeface="+mj-lt"/>
                <a:cs typeface="+mj-lt"/>
              </a:rPr>
              <a:t>)</a:t>
            </a:r>
            <a:r>
              <a:rPr lang="en-US" sz="4000" b="1" dirty="0">
                <a:latin typeface="Consolas"/>
                <a:ea typeface="+mn-lt"/>
                <a:cs typeface="+mn-lt"/>
              </a:rPr>
              <a:t>:</a:t>
            </a:r>
            <a:br>
              <a:rPr lang="en-US" sz="4000" b="1" dirty="0">
                <a:latin typeface="Consolas"/>
                <a:ea typeface="+mn-lt"/>
                <a:cs typeface="+mn-lt"/>
              </a:rPr>
            </a:br>
            <a:r>
              <a:rPr lang="en-US" sz="4000" b="1" dirty="0">
                <a:latin typeface="Consolas"/>
                <a:ea typeface="+mn-lt"/>
                <a:cs typeface="+mn-lt"/>
              </a:rPr>
              <a:t>byte range (Unicode-UTF7)</a:t>
            </a:r>
            <a:endParaRPr lang="en-US" sz="4000" b="1" dirty="0">
              <a:latin typeface="Consolas"/>
              <a:cs typeface="Calibri Light"/>
            </a:endParaRPr>
          </a:p>
        </p:txBody>
      </p:sp>
      <p:sp>
        <p:nvSpPr>
          <p:cNvPr id="6" name="Content Placeholder 2">
            <a:extLst>
              <a:ext uri="{FF2B5EF4-FFF2-40B4-BE49-F238E27FC236}">
                <a16:creationId xmlns:a16="http://schemas.microsoft.com/office/drawing/2014/main" id="{65FCA3DD-280E-45DD-AFBD-406E347A127C}"/>
              </a:ext>
            </a:extLst>
          </p:cNvPr>
          <p:cNvSpPr txBox="1">
            <a:spLocks/>
          </p:cNvSpPr>
          <p:nvPr/>
        </p:nvSpPr>
        <p:spPr>
          <a:xfrm>
            <a:off x="838200" y="1825625"/>
            <a:ext cx="10515600" cy="4791366"/>
          </a:xfrm>
          <a:prstGeom prst="rect">
            <a:avLst/>
          </a:prstGeom>
        </p:spPr>
        <p:txBody>
          <a:bodyPr vert="horz" lIns="91440" tIns="45720" rIns="91440" bIns="45720" rtlCol="0" anchor="t">
            <a:normAutofit fontScale="70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b="1" dirty="0">
                <a:solidFill>
                  <a:srgbClr val="FFC000"/>
                </a:solidFill>
                <a:latin typeface="Consolas"/>
                <a:cs typeface="Calibri"/>
              </a:rPr>
              <a:t>[“00","01", "02", "03", "04", "05", "06", "07", "08", "09", "0a", "0b", "0c", "0d", "0e", "0f", "10", "11","12", "13","14", "15", "16", "17", "18", "19", "1a", "1b", "1c", "1d", "1e", "1f", "20", "21", "22", "23", "24","25", "26", "27", "28", "29", "2a", "2b", "2c", "2d", "2e", "2f", "30", "31", "32", "33", "34", "35", "36", "37","38", "39", "3a", "3b", "3c", "3d", "3e", "3f", "40", "41", "42", "43", "44", "45", "46", "47", "48", "49", "4a","4b", "4c", "4d", "4e", "4f", "50", "51", "52", "53", "54", "55", "56", "57", "58", "59", "5a", "5b", "5c", "5d","5e", "5f", "60", "61", "62", "63", "64", "65", "66", "67", "68", "69", "6a", "6b", "6c", "6d", "6e", "6f", "70","71", "72", "73", "74", "75", "76", "77", "78", "79", "7a", "7b", "7c", "7d", "7e", "7f", "80", "81", "82", "83","84", "85", "86", "87", "88", "89", "8a", "8b", "8c", "8d", "8e", "8f", "90", "91", "92", "93", "94", "95", "96","97", "98", "99", "9a", "9b", "9c", "9d", "9e", "9f", "a0", "a1", "a2", "a3", "a4", "a5", "a6", "a7", "a8", "a9","aa", "ab", "ac", "ad", "ae", "</a:t>
            </a:r>
            <a:r>
              <a:rPr lang="en-US" b="1" dirty="0" err="1">
                <a:solidFill>
                  <a:srgbClr val="FFC000"/>
                </a:solidFill>
                <a:latin typeface="Consolas"/>
                <a:cs typeface="Calibri"/>
              </a:rPr>
              <a:t>af</a:t>
            </a:r>
            <a:r>
              <a:rPr lang="en-US" b="1" dirty="0">
                <a:solidFill>
                  <a:srgbClr val="FFC000"/>
                </a:solidFill>
                <a:latin typeface="Consolas"/>
                <a:cs typeface="Calibri"/>
              </a:rPr>
              <a:t>", "b0", "b1", "b2", "b3", "b4", "b5", "b6", "b7", "b8", "b9", "</a:t>
            </a:r>
            <a:r>
              <a:rPr lang="en-US" b="1" dirty="0" err="1">
                <a:solidFill>
                  <a:srgbClr val="FFC000"/>
                </a:solidFill>
                <a:latin typeface="Consolas"/>
                <a:cs typeface="Calibri"/>
              </a:rPr>
              <a:t>ba</a:t>
            </a:r>
            <a:r>
              <a:rPr lang="en-US" b="1" dirty="0">
                <a:solidFill>
                  <a:srgbClr val="FFC000"/>
                </a:solidFill>
                <a:latin typeface="Consolas"/>
                <a:cs typeface="Calibri"/>
              </a:rPr>
              <a:t>", "bb", "</a:t>
            </a:r>
            <a:r>
              <a:rPr lang="en-US" b="1" dirty="0" err="1">
                <a:solidFill>
                  <a:srgbClr val="FFC000"/>
                </a:solidFill>
                <a:latin typeface="Consolas"/>
                <a:cs typeface="Calibri"/>
              </a:rPr>
              <a:t>bc</a:t>
            </a:r>
            <a:r>
              <a:rPr lang="en-US" b="1" dirty="0">
                <a:solidFill>
                  <a:srgbClr val="FFC000"/>
                </a:solidFill>
                <a:latin typeface="Consolas"/>
                <a:cs typeface="Calibri"/>
              </a:rPr>
              <a:t>","bd", "be", "bf", "c0", "c1", "c2", "c3", "c4", "c5", "c6", "c7", "c8", "c9", "ca", "</a:t>
            </a:r>
            <a:r>
              <a:rPr lang="en-US" b="1" dirty="0" err="1">
                <a:solidFill>
                  <a:srgbClr val="FFC000"/>
                </a:solidFill>
                <a:latin typeface="Consolas"/>
                <a:cs typeface="Calibri"/>
              </a:rPr>
              <a:t>cb</a:t>
            </a:r>
            <a:r>
              <a:rPr lang="en-US" b="1" dirty="0">
                <a:solidFill>
                  <a:srgbClr val="FFC000"/>
                </a:solidFill>
                <a:latin typeface="Consolas"/>
                <a:cs typeface="Calibri"/>
              </a:rPr>
              <a:t>", "cc", "cd", "</a:t>
            </a:r>
            <a:r>
              <a:rPr lang="en-US" b="1" dirty="0" err="1">
                <a:solidFill>
                  <a:srgbClr val="FFC000"/>
                </a:solidFill>
                <a:latin typeface="Consolas"/>
                <a:cs typeface="Calibri"/>
              </a:rPr>
              <a:t>ce</a:t>
            </a:r>
            <a:r>
              <a:rPr lang="en-US" b="1" dirty="0">
                <a:solidFill>
                  <a:srgbClr val="FFC000"/>
                </a:solidFill>
                <a:latin typeface="Consolas"/>
                <a:cs typeface="Calibri"/>
              </a:rPr>
              <a:t>", "cf","d0", "d1", "d2", "d3", "d4", "d5", "d6", "d7", "d8", "d9", "da", "</a:t>
            </a:r>
            <a:r>
              <a:rPr lang="en-US" b="1" dirty="0" err="1">
                <a:solidFill>
                  <a:srgbClr val="FFC000"/>
                </a:solidFill>
                <a:latin typeface="Consolas"/>
                <a:cs typeface="Calibri"/>
              </a:rPr>
              <a:t>db</a:t>
            </a:r>
            <a:r>
              <a:rPr lang="en-US" b="1" dirty="0">
                <a:solidFill>
                  <a:srgbClr val="FFC000"/>
                </a:solidFill>
                <a:latin typeface="Consolas"/>
                <a:cs typeface="Calibri"/>
              </a:rPr>
              <a:t>", "dc", "dd", "de", "df", "e0", "e1", "e2","e3", "e4", "e5", "e6", "e7", "e8", "e9", "</a:t>
            </a:r>
            <a:r>
              <a:rPr lang="en-US" b="1" dirty="0" err="1">
                <a:solidFill>
                  <a:srgbClr val="FFC000"/>
                </a:solidFill>
                <a:latin typeface="Consolas"/>
                <a:cs typeface="Calibri"/>
              </a:rPr>
              <a:t>ea</a:t>
            </a:r>
            <a:r>
              <a:rPr lang="en-US" b="1" dirty="0">
                <a:solidFill>
                  <a:srgbClr val="FFC000"/>
                </a:solidFill>
                <a:latin typeface="Consolas"/>
                <a:cs typeface="Calibri"/>
              </a:rPr>
              <a:t>", "eb", "</a:t>
            </a:r>
            <a:r>
              <a:rPr lang="en-US" b="1" dirty="0" err="1">
                <a:solidFill>
                  <a:srgbClr val="FFC000"/>
                </a:solidFill>
                <a:latin typeface="Consolas"/>
                <a:cs typeface="Calibri"/>
              </a:rPr>
              <a:t>ec</a:t>
            </a:r>
            <a:r>
              <a:rPr lang="en-US" b="1" dirty="0">
                <a:solidFill>
                  <a:srgbClr val="FFC000"/>
                </a:solidFill>
                <a:latin typeface="Consolas"/>
                <a:cs typeface="Calibri"/>
              </a:rPr>
              <a:t>", "ed", "</a:t>
            </a:r>
            <a:r>
              <a:rPr lang="en-US" b="1" dirty="0" err="1">
                <a:solidFill>
                  <a:srgbClr val="FFC000"/>
                </a:solidFill>
                <a:latin typeface="Consolas"/>
                <a:cs typeface="Calibri"/>
              </a:rPr>
              <a:t>ee</a:t>
            </a:r>
            <a:r>
              <a:rPr lang="en-US" b="1" dirty="0">
                <a:solidFill>
                  <a:srgbClr val="FFC000"/>
                </a:solidFill>
                <a:latin typeface="Consolas"/>
                <a:cs typeface="Calibri"/>
              </a:rPr>
              <a:t>", "</a:t>
            </a:r>
            <a:r>
              <a:rPr lang="en-US" b="1" dirty="0" err="1">
                <a:solidFill>
                  <a:srgbClr val="FFC000"/>
                </a:solidFill>
                <a:latin typeface="Consolas"/>
                <a:cs typeface="Calibri"/>
              </a:rPr>
              <a:t>ef</a:t>
            </a:r>
            <a:r>
              <a:rPr lang="en-US" b="1" dirty="0">
                <a:solidFill>
                  <a:srgbClr val="FFC000"/>
                </a:solidFill>
                <a:latin typeface="Consolas"/>
                <a:cs typeface="Calibri"/>
              </a:rPr>
              <a:t>", "f0", "f1", "f2", "f3", "f4", "f5","f6", "f7", "f8", "f9", "fa", "fb", "fc", "</a:t>
            </a:r>
            <a:r>
              <a:rPr lang="en-US" b="1" dirty="0" err="1">
                <a:solidFill>
                  <a:srgbClr val="FFC000"/>
                </a:solidFill>
                <a:latin typeface="Consolas"/>
                <a:cs typeface="Calibri"/>
              </a:rPr>
              <a:t>fd</a:t>
            </a:r>
            <a:r>
              <a:rPr lang="en-US" b="1" dirty="0">
                <a:solidFill>
                  <a:srgbClr val="FFC000"/>
                </a:solidFill>
                <a:latin typeface="Consolas"/>
                <a:cs typeface="Calibri"/>
              </a:rPr>
              <a:t>", "</a:t>
            </a:r>
            <a:r>
              <a:rPr lang="en-US" b="1" dirty="0" err="1">
                <a:solidFill>
                  <a:srgbClr val="FFC000"/>
                </a:solidFill>
                <a:latin typeface="Consolas"/>
                <a:cs typeface="Calibri"/>
              </a:rPr>
              <a:t>fe</a:t>
            </a:r>
            <a:r>
              <a:rPr lang="en-US" b="1" dirty="0">
                <a:solidFill>
                  <a:srgbClr val="FFC000"/>
                </a:solidFill>
                <a:latin typeface="Consolas"/>
                <a:cs typeface="Calibri"/>
              </a:rPr>
              <a:t>", "ff"]</a:t>
            </a:r>
          </a:p>
          <a:p>
            <a:pPr marL="0" indent="0">
              <a:buFont typeface="Arial" panose="020B0604020202020204" pitchFamily="34" charset="0"/>
              <a:buNone/>
            </a:pPr>
            <a:endParaRPr lang="en-US" b="1" dirty="0">
              <a:latin typeface="Consolas"/>
              <a:cs typeface="Calibri"/>
            </a:endParaRPr>
          </a:p>
          <a:p>
            <a:pPr marL="0" indent="0">
              <a:buFont typeface="Arial" panose="020B0604020202020204" pitchFamily="34" charset="0"/>
              <a:buNone/>
            </a:pPr>
            <a:endParaRPr lang="en-US" b="1" dirty="0">
              <a:latin typeface="Consolas"/>
              <a:cs typeface="Calibri"/>
            </a:endParaRPr>
          </a:p>
          <a:p>
            <a:pPr marL="0" indent="0">
              <a:buFont typeface="Arial" panose="020B0604020202020204" pitchFamily="34" charset="0"/>
              <a:buNone/>
            </a:pPr>
            <a:endParaRPr lang="en-US" b="1" dirty="0">
              <a:solidFill>
                <a:srgbClr val="00B0F0"/>
              </a:solidFill>
              <a:latin typeface="Consolas"/>
              <a:cs typeface="Calibri" panose="020F0502020204030204"/>
            </a:endParaRPr>
          </a:p>
        </p:txBody>
      </p:sp>
    </p:spTree>
    <p:extLst>
      <p:ext uri="{BB962C8B-B14F-4D97-AF65-F5344CB8AC3E}">
        <p14:creationId xmlns:p14="http://schemas.microsoft.com/office/powerpoint/2010/main" val="35928167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A238C-56FA-4A9E-8FCE-BF9C9B3E65D5}"/>
              </a:ext>
            </a:extLst>
          </p:cNvPr>
          <p:cNvSpPr>
            <a:spLocks noGrp="1"/>
          </p:cNvSpPr>
          <p:nvPr>
            <p:ph type="title"/>
          </p:nvPr>
        </p:nvSpPr>
        <p:spPr>
          <a:xfrm>
            <a:off x="421257" y="365125"/>
            <a:ext cx="11536392" cy="1339940"/>
          </a:xfrm>
        </p:spPr>
        <p:txBody>
          <a:bodyPr>
            <a:normAutofit/>
          </a:bodyPr>
          <a:lstStyle/>
          <a:p>
            <a:r>
              <a:rPr lang="en-US" sz="4000" b="1" dirty="0">
                <a:latin typeface="Consolas"/>
                <a:ea typeface="+mj-lt"/>
                <a:cs typeface="+mj-lt"/>
              </a:rPr>
              <a:t>The need for </a:t>
            </a:r>
            <a:r>
              <a:rPr lang="en-US" sz="4000" b="1" dirty="0" err="1">
                <a:latin typeface="Consolas"/>
                <a:ea typeface="+mj-lt"/>
                <a:cs typeface="+mj-lt"/>
              </a:rPr>
              <a:t>en</a:t>
            </a:r>
            <a:r>
              <a:rPr lang="en-US" sz="4000" b="1" dirty="0">
                <a:latin typeface="Consolas"/>
                <a:ea typeface="+mj-lt"/>
                <a:cs typeface="+mj-lt"/>
              </a:rPr>
              <a:t>(</a:t>
            </a:r>
            <a:r>
              <a:rPr lang="en-US" sz="4000" b="1" dirty="0" err="1">
                <a:latin typeface="Consolas"/>
                <a:ea typeface="+mj-lt"/>
                <a:cs typeface="+mj-lt"/>
              </a:rPr>
              <a:t>coding|crypting</a:t>
            </a:r>
            <a:r>
              <a:rPr lang="en-US" sz="4000" b="1" dirty="0">
                <a:latin typeface="Consolas"/>
                <a:ea typeface="+mj-lt"/>
                <a:cs typeface="+mj-lt"/>
              </a:rPr>
              <a:t>)</a:t>
            </a:r>
            <a:r>
              <a:rPr lang="en-US" sz="4000" b="1" dirty="0">
                <a:latin typeface="Consolas"/>
                <a:ea typeface="+mn-lt"/>
                <a:cs typeface="+mn-lt"/>
              </a:rPr>
              <a:t>:</a:t>
            </a:r>
            <a:br>
              <a:rPr lang="en-US" sz="4000" b="1" dirty="0">
                <a:latin typeface="Consolas"/>
                <a:ea typeface="+mn-lt"/>
                <a:cs typeface="+mn-lt"/>
              </a:rPr>
            </a:br>
            <a:r>
              <a:rPr lang="en-US" sz="4000" b="1" dirty="0">
                <a:latin typeface="Consolas"/>
                <a:ea typeface="+mn-lt"/>
                <a:cs typeface="+mn-lt"/>
              </a:rPr>
              <a:t>byte range (Unicode-UTF8)</a:t>
            </a:r>
            <a:endParaRPr lang="en-US" sz="4000" b="1" dirty="0">
              <a:latin typeface="Consolas"/>
              <a:cs typeface="Calibri Light"/>
            </a:endParaRPr>
          </a:p>
        </p:txBody>
      </p:sp>
      <p:sp>
        <p:nvSpPr>
          <p:cNvPr id="6" name="Content Placeholder 2">
            <a:extLst>
              <a:ext uri="{FF2B5EF4-FFF2-40B4-BE49-F238E27FC236}">
                <a16:creationId xmlns:a16="http://schemas.microsoft.com/office/drawing/2014/main" id="{65FCA3DD-280E-45DD-AFBD-406E347A127C}"/>
              </a:ext>
            </a:extLst>
          </p:cNvPr>
          <p:cNvSpPr txBox="1">
            <a:spLocks/>
          </p:cNvSpPr>
          <p:nvPr/>
        </p:nvSpPr>
        <p:spPr>
          <a:xfrm>
            <a:off x="838200" y="1825625"/>
            <a:ext cx="10515600" cy="4791366"/>
          </a:xfrm>
          <a:prstGeom prst="rect">
            <a:avLst/>
          </a:prstGeom>
        </p:spPr>
        <p:txBody>
          <a:bodyPr vert="horz" lIns="91440" tIns="45720" rIns="91440" bIns="45720" rtlCol="0" anchor="t">
            <a:normAutofit fontScale="70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b="1" dirty="0">
                <a:solidFill>
                  <a:srgbClr val="FFC000"/>
                </a:solidFill>
                <a:latin typeface="Consolas"/>
                <a:cs typeface="Calibri"/>
              </a:rPr>
              <a:t>[“00","01", "02", "03", "04", "05", "06", "07", "08", "09", "0a", "0b", "0c", "0d", "0e", "0f", "10", "11","12", "13","14", "15", "16", "17", "18", "19", "1a", "1b", "1c", "1d", "1e", "1f", "20", "21", "22", "23", "24","25", "26", "27", "28", "29", "2a", "2b", "2c", "2d", "2e", "2f", "30", "31", "32", "33", "34", "35", "36", "37","38", "39", "3a", "3b", "3c", "3d", "3e", "3f", "40", "41", "42", "43", "44", "45", "46", "47", "48", "49", "4a","4b", "4c", "4d", "4e", "4f", "50", "51", "52", "53", "54", "55", "56", "57", "58", "59", "5a", "5b", "5c", "5d","5e", "5f", "60", "61", "62", "63", "64", "65", "66", "67", "68", "69", "6a", "6b", "6c", "6d", "6e", "6f", "70","71", "72", "73", "74", "75", "76", "77", "78", "79", "7a", "7b", "7c", "7d", "7e", "7f", </a:t>
            </a:r>
            <a:r>
              <a:rPr lang="en-US" b="1" dirty="0">
                <a:solidFill>
                  <a:srgbClr val="FF0000"/>
                </a:solidFill>
                <a:latin typeface="Consolas"/>
                <a:cs typeface="Calibri"/>
              </a:rPr>
              <a:t>"80", "81", "82", "83","84", "85", "86", "87", "88", "89", "8a", "8b", "8c", "8d", "8e", "8f", "90", "91", "92", "93", "94", "95", "96","97", "98", "99", "9a", "9b", "9c", "9d", "9e", "9f", "a0", "a1", "a2", "a3", "a4", "a5", "a6", "a7", "a8", "a9","aa", "ab", "ac", "ad", "ae", "</a:t>
            </a:r>
            <a:r>
              <a:rPr lang="en-US" b="1" dirty="0" err="1">
                <a:solidFill>
                  <a:srgbClr val="FF0000"/>
                </a:solidFill>
                <a:latin typeface="Consolas"/>
                <a:cs typeface="Calibri"/>
              </a:rPr>
              <a:t>af</a:t>
            </a:r>
            <a:r>
              <a:rPr lang="en-US" b="1" dirty="0">
                <a:solidFill>
                  <a:srgbClr val="FF0000"/>
                </a:solidFill>
                <a:latin typeface="Consolas"/>
                <a:cs typeface="Calibri"/>
              </a:rPr>
              <a:t>", "b0", "b1", "b2", "b3", "b4", "b5", "b6", "b7", "b8", "b9", "</a:t>
            </a:r>
            <a:r>
              <a:rPr lang="en-US" b="1" dirty="0" err="1">
                <a:solidFill>
                  <a:srgbClr val="FF0000"/>
                </a:solidFill>
                <a:latin typeface="Consolas"/>
                <a:cs typeface="Calibri"/>
              </a:rPr>
              <a:t>ba</a:t>
            </a:r>
            <a:r>
              <a:rPr lang="en-US" b="1" dirty="0">
                <a:solidFill>
                  <a:srgbClr val="FF0000"/>
                </a:solidFill>
                <a:latin typeface="Consolas"/>
                <a:cs typeface="Calibri"/>
              </a:rPr>
              <a:t>", "bb", "</a:t>
            </a:r>
            <a:r>
              <a:rPr lang="en-US" b="1" dirty="0" err="1">
                <a:solidFill>
                  <a:srgbClr val="FF0000"/>
                </a:solidFill>
                <a:latin typeface="Consolas"/>
                <a:cs typeface="Calibri"/>
              </a:rPr>
              <a:t>bc</a:t>
            </a:r>
            <a:r>
              <a:rPr lang="en-US" b="1" dirty="0">
                <a:solidFill>
                  <a:srgbClr val="FF0000"/>
                </a:solidFill>
                <a:latin typeface="Consolas"/>
                <a:cs typeface="Calibri"/>
              </a:rPr>
              <a:t>","bd", "be", "bf", "c0", "c1", "c2", "c3", "c4", "c5", "c6", "c7", "c8", "c9", "ca", "</a:t>
            </a:r>
            <a:r>
              <a:rPr lang="en-US" b="1" dirty="0" err="1">
                <a:solidFill>
                  <a:srgbClr val="FF0000"/>
                </a:solidFill>
                <a:latin typeface="Consolas"/>
                <a:cs typeface="Calibri"/>
              </a:rPr>
              <a:t>cb</a:t>
            </a:r>
            <a:r>
              <a:rPr lang="en-US" b="1" dirty="0">
                <a:solidFill>
                  <a:srgbClr val="FF0000"/>
                </a:solidFill>
                <a:latin typeface="Consolas"/>
                <a:cs typeface="Calibri"/>
              </a:rPr>
              <a:t>", "cc", "cd", "</a:t>
            </a:r>
            <a:r>
              <a:rPr lang="en-US" b="1" dirty="0" err="1">
                <a:solidFill>
                  <a:srgbClr val="FF0000"/>
                </a:solidFill>
                <a:latin typeface="Consolas"/>
                <a:cs typeface="Calibri"/>
              </a:rPr>
              <a:t>ce</a:t>
            </a:r>
            <a:r>
              <a:rPr lang="en-US" b="1" dirty="0">
                <a:solidFill>
                  <a:srgbClr val="FF0000"/>
                </a:solidFill>
                <a:latin typeface="Consolas"/>
                <a:cs typeface="Calibri"/>
              </a:rPr>
              <a:t>", "cf","d0", "d1", "d2", "d3", "d4", "d5", "d6", "d7", "d8", "d9", "da", "</a:t>
            </a:r>
            <a:r>
              <a:rPr lang="en-US" b="1" dirty="0" err="1">
                <a:solidFill>
                  <a:srgbClr val="FF0000"/>
                </a:solidFill>
                <a:latin typeface="Consolas"/>
                <a:cs typeface="Calibri"/>
              </a:rPr>
              <a:t>db</a:t>
            </a:r>
            <a:r>
              <a:rPr lang="en-US" b="1" dirty="0">
                <a:solidFill>
                  <a:srgbClr val="FF0000"/>
                </a:solidFill>
                <a:latin typeface="Consolas"/>
                <a:cs typeface="Calibri"/>
              </a:rPr>
              <a:t>", "dc", "dd", "de", "df", "e0", "e1", "e2","e3", "e4", "e5", "e6", "e7", "e8", "e9", "</a:t>
            </a:r>
            <a:r>
              <a:rPr lang="en-US" b="1" dirty="0" err="1">
                <a:solidFill>
                  <a:srgbClr val="FF0000"/>
                </a:solidFill>
                <a:latin typeface="Consolas"/>
                <a:cs typeface="Calibri"/>
              </a:rPr>
              <a:t>ea</a:t>
            </a:r>
            <a:r>
              <a:rPr lang="en-US" b="1" dirty="0">
                <a:solidFill>
                  <a:srgbClr val="FF0000"/>
                </a:solidFill>
                <a:latin typeface="Consolas"/>
                <a:cs typeface="Calibri"/>
              </a:rPr>
              <a:t>", "eb", "</a:t>
            </a:r>
            <a:r>
              <a:rPr lang="en-US" b="1" dirty="0" err="1">
                <a:solidFill>
                  <a:srgbClr val="FF0000"/>
                </a:solidFill>
                <a:latin typeface="Consolas"/>
                <a:cs typeface="Calibri"/>
              </a:rPr>
              <a:t>ec</a:t>
            </a:r>
            <a:r>
              <a:rPr lang="en-US" b="1" dirty="0">
                <a:solidFill>
                  <a:srgbClr val="FF0000"/>
                </a:solidFill>
                <a:latin typeface="Consolas"/>
                <a:cs typeface="Calibri"/>
              </a:rPr>
              <a:t>", "ed", "</a:t>
            </a:r>
            <a:r>
              <a:rPr lang="en-US" b="1" dirty="0" err="1">
                <a:solidFill>
                  <a:srgbClr val="FF0000"/>
                </a:solidFill>
                <a:latin typeface="Consolas"/>
                <a:cs typeface="Calibri"/>
              </a:rPr>
              <a:t>ee</a:t>
            </a:r>
            <a:r>
              <a:rPr lang="en-US" b="1" dirty="0">
                <a:solidFill>
                  <a:srgbClr val="FF0000"/>
                </a:solidFill>
                <a:latin typeface="Consolas"/>
                <a:cs typeface="Calibri"/>
              </a:rPr>
              <a:t>", "</a:t>
            </a:r>
            <a:r>
              <a:rPr lang="en-US" b="1" dirty="0" err="1">
                <a:solidFill>
                  <a:srgbClr val="FF0000"/>
                </a:solidFill>
                <a:latin typeface="Consolas"/>
                <a:cs typeface="Calibri"/>
              </a:rPr>
              <a:t>ef</a:t>
            </a:r>
            <a:r>
              <a:rPr lang="en-US" b="1" dirty="0">
                <a:solidFill>
                  <a:srgbClr val="FF0000"/>
                </a:solidFill>
                <a:latin typeface="Consolas"/>
                <a:cs typeface="Calibri"/>
              </a:rPr>
              <a:t>", "f0", "f1", "f2", "f3", "f4", "f5","f6", "f7", "f8", "f9", "fa", "fb", "fc", "</a:t>
            </a:r>
            <a:r>
              <a:rPr lang="en-US" b="1" dirty="0" err="1">
                <a:solidFill>
                  <a:srgbClr val="FF0000"/>
                </a:solidFill>
                <a:latin typeface="Consolas"/>
                <a:cs typeface="Calibri"/>
              </a:rPr>
              <a:t>fd</a:t>
            </a:r>
            <a:r>
              <a:rPr lang="en-US" b="1" dirty="0">
                <a:solidFill>
                  <a:srgbClr val="FF0000"/>
                </a:solidFill>
                <a:latin typeface="Consolas"/>
                <a:cs typeface="Calibri"/>
              </a:rPr>
              <a:t>", "</a:t>
            </a:r>
            <a:r>
              <a:rPr lang="en-US" b="1" dirty="0" err="1">
                <a:solidFill>
                  <a:srgbClr val="FF0000"/>
                </a:solidFill>
                <a:latin typeface="Consolas"/>
                <a:cs typeface="Calibri"/>
              </a:rPr>
              <a:t>fe</a:t>
            </a:r>
            <a:r>
              <a:rPr lang="en-US" b="1" dirty="0">
                <a:solidFill>
                  <a:srgbClr val="FF0000"/>
                </a:solidFill>
                <a:latin typeface="Consolas"/>
                <a:cs typeface="Calibri"/>
              </a:rPr>
              <a:t>", "ff"]</a:t>
            </a:r>
          </a:p>
          <a:p>
            <a:pPr marL="0" indent="0">
              <a:buFont typeface="Arial" panose="020B0604020202020204" pitchFamily="34" charset="0"/>
              <a:buNone/>
            </a:pPr>
            <a:endParaRPr lang="en-US" b="1" dirty="0">
              <a:latin typeface="Consolas"/>
              <a:cs typeface="Calibri"/>
            </a:endParaRPr>
          </a:p>
          <a:p>
            <a:pPr marL="0" indent="0">
              <a:buFont typeface="Arial" panose="020B0604020202020204" pitchFamily="34" charset="0"/>
              <a:buNone/>
            </a:pPr>
            <a:endParaRPr lang="en-US" b="1" dirty="0">
              <a:latin typeface="Consolas"/>
              <a:cs typeface="Calibri"/>
            </a:endParaRPr>
          </a:p>
          <a:p>
            <a:pPr marL="0" indent="0">
              <a:buFont typeface="Arial" panose="020B0604020202020204" pitchFamily="34" charset="0"/>
              <a:buNone/>
            </a:pPr>
            <a:endParaRPr lang="en-US" b="1" dirty="0">
              <a:solidFill>
                <a:srgbClr val="00B0F0"/>
              </a:solidFill>
              <a:latin typeface="Consolas"/>
              <a:cs typeface="Calibri" panose="020F0502020204030204"/>
            </a:endParaRPr>
          </a:p>
        </p:txBody>
      </p:sp>
    </p:spTree>
    <p:extLst>
      <p:ext uri="{BB962C8B-B14F-4D97-AF65-F5344CB8AC3E}">
        <p14:creationId xmlns:p14="http://schemas.microsoft.com/office/powerpoint/2010/main" val="9249157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A238C-56FA-4A9E-8FCE-BF9C9B3E65D5}"/>
              </a:ext>
            </a:extLst>
          </p:cNvPr>
          <p:cNvSpPr>
            <a:spLocks noGrp="1"/>
          </p:cNvSpPr>
          <p:nvPr>
            <p:ph type="title"/>
          </p:nvPr>
        </p:nvSpPr>
        <p:spPr>
          <a:xfrm>
            <a:off x="421257" y="365125"/>
            <a:ext cx="11536392" cy="1339940"/>
          </a:xfrm>
        </p:spPr>
        <p:txBody>
          <a:bodyPr>
            <a:normAutofit/>
          </a:bodyPr>
          <a:lstStyle/>
          <a:p>
            <a:r>
              <a:rPr lang="en-US" sz="4000" b="1" dirty="0">
                <a:latin typeface="Consolas"/>
                <a:ea typeface="+mj-lt"/>
                <a:cs typeface="+mj-lt"/>
              </a:rPr>
              <a:t>The need for </a:t>
            </a:r>
            <a:r>
              <a:rPr lang="en-US" sz="4000" b="1" dirty="0" err="1">
                <a:latin typeface="Consolas"/>
                <a:ea typeface="+mj-lt"/>
                <a:cs typeface="+mj-lt"/>
              </a:rPr>
              <a:t>en</a:t>
            </a:r>
            <a:r>
              <a:rPr lang="en-US" sz="4000" b="1" dirty="0">
                <a:latin typeface="Consolas"/>
                <a:ea typeface="+mj-lt"/>
                <a:cs typeface="+mj-lt"/>
              </a:rPr>
              <a:t>(</a:t>
            </a:r>
            <a:r>
              <a:rPr lang="en-US" sz="4000" b="1" dirty="0" err="1">
                <a:latin typeface="Consolas"/>
                <a:ea typeface="+mj-lt"/>
                <a:cs typeface="+mj-lt"/>
              </a:rPr>
              <a:t>coding|crypting</a:t>
            </a:r>
            <a:r>
              <a:rPr lang="en-US" sz="4000" b="1" dirty="0">
                <a:latin typeface="Consolas"/>
                <a:ea typeface="+mj-lt"/>
                <a:cs typeface="+mj-lt"/>
              </a:rPr>
              <a:t>)</a:t>
            </a:r>
            <a:r>
              <a:rPr lang="en-US" sz="4000" b="1" dirty="0">
                <a:latin typeface="Consolas"/>
                <a:ea typeface="+mn-lt"/>
                <a:cs typeface="+mn-lt"/>
              </a:rPr>
              <a:t>:</a:t>
            </a:r>
            <a:br>
              <a:rPr lang="en-US" sz="4000" b="1" dirty="0">
                <a:latin typeface="Consolas"/>
                <a:ea typeface="+mn-lt"/>
                <a:cs typeface="+mn-lt"/>
              </a:rPr>
            </a:br>
            <a:r>
              <a:rPr lang="en-US" sz="4000" b="1" dirty="0">
                <a:latin typeface="Consolas"/>
                <a:ea typeface="+mn-lt"/>
                <a:cs typeface="+mn-lt"/>
              </a:rPr>
              <a:t>byte range (alphanumeric)</a:t>
            </a:r>
            <a:endParaRPr lang="en-US" sz="4000" b="1" dirty="0">
              <a:latin typeface="Consolas"/>
              <a:cs typeface="Calibri Light"/>
            </a:endParaRPr>
          </a:p>
        </p:txBody>
      </p:sp>
      <p:sp>
        <p:nvSpPr>
          <p:cNvPr id="6" name="Content Placeholder 2">
            <a:extLst>
              <a:ext uri="{FF2B5EF4-FFF2-40B4-BE49-F238E27FC236}">
                <a16:creationId xmlns:a16="http://schemas.microsoft.com/office/drawing/2014/main" id="{65FCA3DD-280E-45DD-AFBD-406E347A127C}"/>
              </a:ext>
            </a:extLst>
          </p:cNvPr>
          <p:cNvSpPr txBox="1">
            <a:spLocks/>
          </p:cNvSpPr>
          <p:nvPr/>
        </p:nvSpPr>
        <p:spPr>
          <a:xfrm>
            <a:off x="838200" y="1825625"/>
            <a:ext cx="10515600" cy="4791366"/>
          </a:xfrm>
          <a:prstGeom prst="rect">
            <a:avLst/>
          </a:prstGeom>
        </p:spPr>
        <p:txBody>
          <a:bodyPr vert="horz" lIns="91440" tIns="45720" rIns="91440" bIns="45720" rtlCol="0" anchor="t">
            <a:normAutofit fontScale="70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b="1" dirty="0">
                <a:solidFill>
                  <a:srgbClr val="FF0000"/>
                </a:solidFill>
                <a:latin typeface="Consolas"/>
                <a:cs typeface="Calibri"/>
              </a:rPr>
              <a:t>[“00","01", "02", "03", "04", "05", "06", "07", "08", "09", "0a", "0b", "0c", "0d", "0e", "0f", "10", "11","12", "13","14", "15", "16", "17", "18", "19", "1a", "1b", "1c", "1d", "1e", "1f", </a:t>
            </a:r>
            <a:r>
              <a:rPr lang="en-US" b="1" dirty="0">
                <a:solidFill>
                  <a:srgbClr val="00F64C"/>
                </a:solidFill>
                <a:latin typeface="Consolas"/>
                <a:cs typeface="Calibri"/>
              </a:rPr>
              <a:t>"20", "21", "22", "23", "24","25", "26", "27", "28", "29", "2a", "2b", "2c", "2d", "2e", "2f", "30", "31", "32", "33", "34", "35", "36", "37","38", "39", "3a", "3b", "3c", "3d", "3e", "3f", "40", "41", "42", "43", "44", "45", "46", "47", "48", "49", "4a","4b", "4c", "4d", "4e", "4f", "50", "51", "52", "53", "54", "55", "56", "57", "58", "59", "5a", "5b", "5c", "5d","5e", "5f", "60", "61", "62", "63", "64", "65", "66", "67", "68", "69", "6a", "6b", "6c", "6d", "6e", "6f", "70","71", "72", "73", "74", "75", "76", "77", "78", "79", "7a", "7b", "7c", "7d", "7e", </a:t>
            </a:r>
            <a:r>
              <a:rPr lang="en-US" b="1" dirty="0">
                <a:solidFill>
                  <a:srgbClr val="FF0000"/>
                </a:solidFill>
                <a:latin typeface="Consolas"/>
                <a:cs typeface="Calibri"/>
              </a:rPr>
              <a:t>"7f", "80", "81", "82", "83","84", "85", "86", "87", "88", "89", "8a", "8b", "8c", "8d", "8e", "8f", "90", "91", "92", "93", "94", "95", "96","97", "98", "99", "9a", "9b", "9c", "9d", "9e", "9f", "a0", "a1", "a2", "a3", "a4", "a5", "a6", "a7", "a8", "a9","aa", "ab", "ac", "ad", "ae", "</a:t>
            </a:r>
            <a:r>
              <a:rPr lang="en-US" b="1" dirty="0" err="1">
                <a:solidFill>
                  <a:srgbClr val="FF0000"/>
                </a:solidFill>
                <a:latin typeface="Consolas"/>
                <a:cs typeface="Calibri"/>
              </a:rPr>
              <a:t>af</a:t>
            </a:r>
            <a:r>
              <a:rPr lang="en-US" b="1" dirty="0">
                <a:solidFill>
                  <a:srgbClr val="FF0000"/>
                </a:solidFill>
                <a:latin typeface="Consolas"/>
                <a:cs typeface="Calibri"/>
              </a:rPr>
              <a:t>", "b0", "b1", "b2", "b3", "b4", "b5", "b6", "b7", "b8", "b9", "</a:t>
            </a:r>
            <a:r>
              <a:rPr lang="en-US" b="1" dirty="0" err="1">
                <a:solidFill>
                  <a:srgbClr val="FF0000"/>
                </a:solidFill>
                <a:latin typeface="Consolas"/>
                <a:cs typeface="Calibri"/>
              </a:rPr>
              <a:t>ba</a:t>
            </a:r>
            <a:r>
              <a:rPr lang="en-US" b="1" dirty="0">
                <a:solidFill>
                  <a:srgbClr val="FF0000"/>
                </a:solidFill>
                <a:latin typeface="Consolas"/>
                <a:cs typeface="Calibri"/>
              </a:rPr>
              <a:t>", "bb", "</a:t>
            </a:r>
            <a:r>
              <a:rPr lang="en-US" b="1" dirty="0" err="1">
                <a:solidFill>
                  <a:srgbClr val="FF0000"/>
                </a:solidFill>
                <a:latin typeface="Consolas"/>
                <a:cs typeface="Calibri"/>
              </a:rPr>
              <a:t>bc</a:t>
            </a:r>
            <a:r>
              <a:rPr lang="en-US" b="1" dirty="0">
                <a:solidFill>
                  <a:srgbClr val="FF0000"/>
                </a:solidFill>
                <a:latin typeface="Consolas"/>
                <a:cs typeface="Calibri"/>
              </a:rPr>
              <a:t>","bd", "be", "bf", "c0", "c1", "c2", "c3", "c4", "c5", "c6", "c7", "c8", "c9", "ca", "</a:t>
            </a:r>
            <a:r>
              <a:rPr lang="en-US" b="1" dirty="0" err="1">
                <a:solidFill>
                  <a:srgbClr val="FF0000"/>
                </a:solidFill>
                <a:latin typeface="Consolas"/>
                <a:cs typeface="Calibri"/>
              </a:rPr>
              <a:t>cb</a:t>
            </a:r>
            <a:r>
              <a:rPr lang="en-US" b="1" dirty="0">
                <a:solidFill>
                  <a:srgbClr val="FF0000"/>
                </a:solidFill>
                <a:latin typeface="Consolas"/>
                <a:cs typeface="Calibri"/>
              </a:rPr>
              <a:t>", "cc", "cd", "</a:t>
            </a:r>
            <a:r>
              <a:rPr lang="en-US" b="1" dirty="0" err="1">
                <a:solidFill>
                  <a:srgbClr val="FF0000"/>
                </a:solidFill>
                <a:latin typeface="Consolas"/>
                <a:cs typeface="Calibri"/>
              </a:rPr>
              <a:t>ce</a:t>
            </a:r>
            <a:r>
              <a:rPr lang="en-US" b="1" dirty="0">
                <a:solidFill>
                  <a:srgbClr val="FF0000"/>
                </a:solidFill>
                <a:latin typeface="Consolas"/>
                <a:cs typeface="Calibri"/>
              </a:rPr>
              <a:t>", "cf","d0", "d1", "d2", "d3", "d4", "d5", "d6", "d7", "d8", "d9", "da", "</a:t>
            </a:r>
            <a:r>
              <a:rPr lang="en-US" b="1" dirty="0" err="1">
                <a:solidFill>
                  <a:srgbClr val="FF0000"/>
                </a:solidFill>
                <a:latin typeface="Consolas"/>
                <a:cs typeface="Calibri"/>
              </a:rPr>
              <a:t>db</a:t>
            </a:r>
            <a:r>
              <a:rPr lang="en-US" b="1" dirty="0">
                <a:solidFill>
                  <a:srgbClr val="FF0000"/>
                </a:solidFill>
                <a:latin typeface="Consolas"/>
                <a:cs typeface="Calibri"/>
              </a:rPr>
              <a:t>", "dc", "dd", "de", "df", "e0", "e1", "e2","e3", "e4", "e5", "e6", "e7", "e8", "e9", "</a:t>
            </a:r>
            <a:r>
              <a:rPr lang="en-US" b="1" dirty="0" err="1">
                <a:solidFill>
                  <a:srgbClr val="FF0000"/>
                </a:solidFill>
                <a:latin typeface="Consolas"/>
                <a:cs typeface="Calibri"/>
              </a:rPr>
              <a:t>ea</a:t>
            </a:r>
            <a:r>
              <a:rPr lang="en-US" b="1" dirty="0">
                <a:solidFill>
                  <a:srgbClr val="FF0000"/>
                </a:solidFill>
                <a:latin typeface="Consolas"/>
                <a:cs typeface="Calibri"/>
              </a:rPr>
              <a:t>", "eb", "</a:t>
            </a:r>
            <a:r>
              <a:rPr lang="en-US" b="1" dirty="0" err="1">
                <a:solidFill>
                  <a:srgbClr val="FF0000"/>
                </a:solidFill>
                <a:latin typeface="Consolas"/>
                <a:cs typeface="Calibri"/>
              </a:rPr>
              <a:t>ec</a:t>
            </a:r>
            <a:r>
              <a:rPr lang="en-US" b="1" dirty="0">
                <a:solidFill>
                  <a:srgbClr val="FF0000"/>
                </a:solidFill>
                <a:latin typeface="Consolas"/>
                <a:cs typeface="Calibri"/>
              </a:rPr>
              <a:t>", "ed", "</a:t>
            </a:r>
            <a:r>
              <a:rPr lang="en-US" b="1" dirty="0" err="1">
                <a:solidFill>
                  <a:srgbClr val="FF0000"/>
                </a:solidFill>
                <a:latin typeface="Consolas"/>
                <a:cs typeface="Calibri"/>
              </a:rPr>
              <a:t>ee</a:t>
            </a:r>
            <a:r>
              <a:rPr lang="en-US" b="1" dirty="0">
                <a:solidFill>
                  <a:srgbClr val="FF0000"/>
                </a:solidFill>
                <a:latin typeface="Consolas"/>
                <a:cs typeface="Calibri"/>
              </a:rPr>
              <a:t>", "</a:t>
            </a:r>
            <a:r>
              <a:rPr lang="en-US" b="1" dirty="0" err="1">
                <a:solidFill>
                  <a:srgbClr val="FF0000"/>
                </a:solidFill>
                <a:latin typeface="Consolas"/>
                <a:cs typeface="Calibri"/>
              </a:rPr>
              <a:t>ef</a:t>
            </a:r>
            <a:r>
              <a:rPr lang="en-US" b="1" dirty="0">
                <a:solidFill>
                  <a:srgbClr val="FF0000"/>
                </a:solidFill>
                <a:latin typeface="Consolas"/>
                <a:cs typeface="Calibri"/>
              </a:rPr>
              <a:t>", "f0", "f1", "f2", "f3", "f4", "f5","f6", "f7", "f8", "f9", "fa", "fb", "fc", "</a:t>
            </a:r>
            <a:r>
              <a:rPr lang="en-US" b="1" dirty="0" err="1">
                <a:solidFill>
                  <a:srgbClr val="FF0000"/>
                </a:solidFill>
                <a:latin typeface="Consolas"/>
                <a:cs typeface="Calibri"/>
              </a:rPr>
              <a:t>fd</a:t>
            </a:r>
            <a:r>
              <a:rPr lang="en-US" b="1" dirty="0">
                <a:solidFill>
                  <a:srgbClr val="FF0000"/>
                </a:solidFill>
                <a:latin typeface="Consolas"/>
                <a:cs typeface="Calibri"/>
              </a:rPr>
              <a:t>", "</a:t>
            </a:r>
            <a:r>
              <a:rPr lang="en-US" b="1" dirty="0" err="1">
                <a:solidFill>
                  <a:srgbClr val="FF0000"/>
                </a:solidFill>
                <a:latin typeface="Consolas"/>
                <a:cs typeface="Calibri"/>
              </a:rPr>
              <a:t>fe</a:t>
            </a:r>
            <a:r>
              <a:rPr lang="en-US" b="1" dirty="0">
                <a:solidFill>
                  <a:srgbClr val="FF0000"/>
                </a:solidFill>
                <a:latin typeface="Consolas"/>
                <a:cs typeface="Calibri"/>
              </a:rPr>
              <a:t>", "ff"]</a:t>
            </a:r>
          </a:p>
          <a:p>
            <a:pPr marL="0" indent="0">
              <a:buFont typeface="Arial" panose="020B0604020202020204" pitchFamily="34" charset="0"/>
              <a:buNone/>
            </a:pPr>
            <a:endParaRPr lang="en-US" b="1" dirty="0">
              <a:latin typeface="Consolas"/>
              <a:cs typeface="Calibri"/>
            </a:endParaRPr>
          </a:p>
          <a:p>
            <a:pPr marL="0" indent="0">
              <a:buFont typeface="Arial" panose="020B0604020202020204" pitchFamily="34" charset="0"/>
              <a:buNone/>
            </a:pPr>
            <a:endParaRPr lang="en-US" b="1" dirty="0">
              <a:latin typeface="Consolas"/>
              <a:cs typeface="Calibri"/>
            </a:endParaRPr>
          </a:p>
          <a:p>
            <a:pPr marL="0" indent="0">
              <a:buFont typeface="Arial" panose="020B0604020202020204" pitchFamily="34" charset="0"/>
              <a:buNone/>
            </a:pPr>
            <a:endParaRPr lang="en-US" b="1" dirty="0">
              <a:solidFill>
                <a:srgbClr val="00B0F0"/>
              </a:solidFill>
              <a:latin typeface="Consolas"/>
              <a:cs typeface="Calibri" panose="020F0502020204030204"/>
            </a:endParaRPr>
          </a:p>
        </p:txBody>
      </p:sp>
    </p:spTree>
    <p:extLst>
      <p:ext uri="{BB962C8B-B14F-4D97-AF65-F5344CB8AC3E}">
        <p14:creationId xmlns:p14="http://schemas.microsoft.com/office/powerpoint/2010/main" val="1260978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A238C-56FA-4A9E-8FCE-BF9C9B3E65D5}"/>
              </a:ext>
            </a:extLst>
          </p:cNvPr>
          <p:cNvSpPr>
            <a:spLocks noGrp="1"/>
          </p:cNvSpPr>
          <p:nvPr>
            <p:ph type="title"/>
          </p:nvPr>
        </p:nvSpPr>
        <p:spPr>
          <a:xfrm>
            <a:off x="148087" y="91955"/>
            <a:ext cx="10041146" cy="2058807"/>
          </a:xfrm>
        </p:spPr>
        <p:txBody>
          <a:bodyPr vert="horz" lIns="91440" tIns="45720" rIns="91440" bIns="45720" rtlCol="0" anchor="ctr">
            <a:noAutofit/>
          </a:bodyPr>
          <a:lstStyle/>
          <a:p>
            <a:r>
              <a:rPr lang="en-US" sz="3600" b="1" dirty="0">
                <a:latin typeface="Consolas"/>
                <a:ea typeface="+mj-lt"/>
                <a:cs typeface="+mj-lt"/>
              </a:rPr>
              <a:t>The need for </a:t>
            </a:r>
            <a:r>
              <a:rPr lang="en-US" sz="3600" b="1" dirty="0" err="1">
                <a:latin typeface="Consolas"/>
                <a:ea typeface="+mj-lt"/>
                <a:cs typeface="+mj-lt"/>
              </a:rPr>
              <a:t>en</a:t>
            </a:r>
            <a:r>
              <a:rPr lang="en-US" sz="3600" b="1" dirty="0">
                <a:latin typeface="Consolas"/>
                <a:ea typeface="+mj-lt"/>
                <a:cs typeface="+mj-lt"/>
              </a:rPr>
              <a:t>(</a:t>
            </a:r>
            <a:r>
              <a:rPr lang="en-US" sz="3600" b="1" dirty="0" err="1">
                <a:latin typeface="Consolas"/>
                <a:ea typeface="+mj-lt"/>
                <a:cs typeface="+mj-lt"/>
              </a:rPr>
              <a:t>coding|crypting</a:t>
            </a:r>
            <a:r>
              <a:rPr lang="en-US" sz="3600" b="1" dirty="0">
                <a:latin typeface="Consolas"/>
                <a:ea typeface="+mj-lt"/>
                <a:cs typeface="+mj-lt"/>
              </a:rPr>
              <a:t>)</a:t>
            </a:r>
            <a:r>
              <a:rPr lang="en-US" sz="3600" b="1" dirty="0">
                <a:latin typeface="Consolas"/>
                <a:ea typeface="+mn-lt"/>
                <a:cs typeface="+mn-lt"/>
              </a:rPr>
              <a:t>:</a:t>
            </a:r>
            <a:br>
              <a:rPr lang="en-US" sz="3600" b="1" dirty="0">
                <a:latin typeface="Consolas"/>
                <a:ea typeface="+mn-lt"/>
                <a:cs typeface="+mn-lt"/>
              </a:rPr>
            </a:br>
            <a:r>
              <a:rPr lang="en-US" sz="3600" b="1" dirty="0">
                <a:latin typeface="Consolas"/>
                <a:ea typeface="+mn-lt"/>
                <a:cs typeface="+mn-lt"/>
              </a:rPr>
              <a:t>Obfuscation &amp; concealment</a:t>
            </a:r>
            <a:endParaRPr lang="en-US" sz="3600" dirty="0">
              <a:latin typeface="Consolas"/>
              <a:cs typeface="Calibri Light"/>
            </a:endParaRPr>
          </a:p>
        </p:txBody>
      </p:sp>
      <p:sp>
        <p:nvSpPr>
          <p:cNvPr id="3" name="Content Placeholder 2">
            <a:extLst>
              <a:ext uri="{FF2B5EF4-FFF2-40B4-BE49-F238E27FC236}">
                <a16:creationId xmlns:a16="http://schemas.microsoft.com/office/drawing/2014/main" id="{A97F7EA5-5296-4969-A318-78D1C7FB0398}"/>
              </a:ext>
            </a:extLst>
          </p:cNvPr>
          <p:cNvSpPr>
            <a:spLocks noGrp="1"/>
          </p:cNvSpPr>
          <p:nvPr>
            <p:ph idx="1"/>
          </p:nvPr>
        </p:nvSpPr>
        <p:spPr>
          <a:xfrm>
            <a:off x="838200" y="1707686"/>
            <a:ext cx="10515600" cy="4351338"/>
          </a:xfrm>
        </p:spPr>
        <p:txBody>
          <a:bodyPr vert="horz" lIns="91440" tIns="45720" rIns="91440" bIns="45720" rtlCol="0" anchor="t">
            <a:normAutofit/>
          </a:bodyPr>
          <a:lstStyle/>
          <a:p>
            <a:r>
              <a:rPr lang="en-US" b="1" dirty="0" err="1">
                <a:latin typeface="Consolas"/>
                <a:cs typeface="Calibri"/>
              </a:rPr>
              <a:t>Misc</a:t>
            </a:r>
            <a:r>
              <a:rPr lang="en-US" b="1" dirty="0">
                <a:latin typeface="Consolas"/>
                <a:cs typeface="Calibri"/>
              </a:rPr>
              <a:t> factors:</a:t>
            </a:r>
          </a:p>
          <a:p>
            <a:pPr lvl="1"/>
            <a:r>
              <a:rPr lang="en-US" b="1" dirty="0">
                <a:latin typeface="Consolas"/>
                <a:cs typeface="Calibri"/>
              </a:rPr>
              <a:t>Often evading a human or device become necessary</a:t>
            </a:r>
          </a:p>
          <a:p>
            <a:pPr lvl="1"/>
            <a:r>
              <a:rPr lang="en-US" b="1" dirty="0">
                <a:latin typeface="Consolas"/>
                <a:cs typeface="Calibri"/>
              </a:rPr>
              <a:t>Key based ciphers offer resiliency to being defeated by AV due to computational costs</a:t>
            </a:r>
          </a:p>
          <a:p>
            <a:pPr lvl="1"/>
            <a:r>
              <a:rPr lang="en-US" b="1" dirty="0">
                <a:latin typeface="Consolas"/>
                <a:cs typeface="Calibri"/>
              </a:rPr>
              <a:t>Signatures will pickup on all the copy pasta decoder stub approaches and out-of-the-box decoders that are oftentimes used</a:t>
            </a:r>
          </a:p>
          <a:p>
            <a:pPr lvl="1"/>
            <a:endParaRPr lang="en-US" b="1" dirty="0">
              <a:latin typeface="Consolas"/>
              <a:cs typeface="Calibri"/>
            </a:endParaRPr>
          </a:p>
        </p:txBody>
      </p:sp>
    </p:spTree>
    <p:extLst>
      <p:ext uri="{BB962C8B-B14F-4D97-AF65-F5344CB8AC3E}">
        <p14:creationId xmlns:p14="http://schemas.microsoft.com/office/powerpoint/2010/main" val="12082173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622DF-E00A-4A0D-9E69-DD21651F09B6}"/>
              </a:ext>
            </a:extLst>
          </p:cNvPr>
          <p:cNvSpPr>
            <a:spLocks noGrp="1"/>
          </p:cNvSpPr>
          <p:nvPr>
            <p:ph type="title"/>
          </p:nvPr>
        </p:nvSpPr>
        <p:spPr/>
        <p:txBody>
          <a:bodyPr/>
          <a:lstStyle/>
          <a:p>
            <a:r>
              <a:rPr lang="en-US" b="1" dirty="0">
                <a:latin typeface="Consolas"/>
                <a:cs typeface="Calibri"/>
              </a:rPr>
              <a:t>References and neat links</a:t>
            </a:r>
          </a:p>
        </p:txBody>
      </p:sp>
      <p:sp>
        <p:nvSpPr>
          <p:cNvPr id="3" name="Content Placeholder 2">
            <a:extLst>
              <a:ext uri="{FF2B5EF4-FFF2-40B4-BE49-F238E27FC236}">
                <a16:creationId xmlns:a16="http://schemas.microsoft.com/office/drawing/2014/main" id="{A5F2B3CB-083C-4029-A7C3-07E3528A762F}"/>
              </a:ext>
            </a:extLst>
          </p:cNvPr>
          <p:cNvSpPr>
            <a:spLocks noGrp="1"/>
          </p:cNvSpPr>
          <p:nvPr>
            <p:ph idx="1"/>
          </p:nvPr>
        </p:nvSpPr>
        <p:spPr>
          <a:xfrm>
            <a:off x="450166" y="1431729"/>
            <a:ext cx="10903634" cy="4800258"/>
          </a:xfrm>
        </p:spPr>
        <p:txBody>
          <a:bodyPr vert="horz" lIns="91440" tIns="45720" rIns="91440" bIns="45720" rtlCol="0" anchor="t">
            <a:normAutofit/>
          </a:bodyPr>
          <a:lstStyle/>
          <a:p>
            <a:r>
              <a:rPr lang="en-US" b="1" dirty="0">
                <a:latin typeface="Consolas" panose="020B0609020204030204" pitchFamily="49" charset="0"/>
              </a:rPr>
              <a:t>Writing UTF-8 compatible shellcodes</a:t>
            </a:r>
          </a:p>
          <a:p>
            <a:pPr lvl="1"/>
            <a:r>
              <a:rPr lang="en-US" b="1" dirty="0">
                <a:latin typeface="Consolas" panose="020B0609020204030204" pitchFamily="49" charset="0"/>
                <a:hlinkClick r:id="rId2"/>
              </a:rPr>
              <a:t>http://phrack.org/issues/62/9.html</a:t>
            </a:r>
            <a:endParaRPr lang="en-US" b="1" dirty="0">
              <a:latin typeface="Consolas" panose="020B0609020204030204" pitchFamily="49" charset="0"/>
            </a:endParaRPr>
          </a:p>
          <a:p>
            <a:r>
              <a:rPr lang="en-US" b="1" dirty="0">
                <a:latin typeface="Consolas" panose="020B0609020204030204" pitchFamily="49" charset="0"/>
              </a:rPr>
              <a:t>Practical Win32 and UNICODE exploitation</a:t>
            </a:r>
          </a:p>
          <a:p>
            <a:pPr lvl="1"/>
            <a:r>
              <a:rPr lang="en-US" b="1" dirty="0">
                <a:latin typeface="Consolas" panose="020B0609020204030204" pitchFamily="49" charset="0"/>
                <a:hlinkClick r:id="rId3"/>
              </a:rPr>
              <a:t>https://www.blackhat.com/presentations/win-usa-04/bh-win-04-fx.pdf</a:t>
            </a:r>
            <a:endParaRPr lang="en-US" b="1" dirty="0">
              <a:latin typeface="Consolas" panose="020B0609020204030204" pitchFamily="49" charset="0"/>
            </a:endParaRPr>
          </a:p>
          <a:p>
            <a:r>
              <a:rPr lang="en-US" b="1" dirty="0">
                <a:latin typeface="Consolas" panose="020B0609020204030204" pitchFamily="49" charset="0"/>
              </a:rPr>
              <a:t>Exploit writing tutorial part 7 : Unicode – from 0x00410041 to calc</a:t>
            </a:r>
          </a:p>
          <a:p>
            <a:pPr lvl="1"/>
            <a:r>
              <a:rPr lang="en-US" b="1" dirty="0">
                <a:latin typeface="Consolas" panose="020B0609020204030204" pitchFamily="49" charset="0"/>
                <a:hlinkClick r:id="rId4"/>
              </a:rPr>
              <a:t>https://www.corelan.be/index.php/2009/11/06/exploit-writing-tutorial-part-7-unicode-from-0x00410041-to-calc/</a:t>
            </a:r>
            <a:endParaRPr lang="en-US" b="1" dirty="0">
              <a:latin typeface="Consolas" panose="020B0609020204030204" pitchFamily="49" charset="0"/>
            </a:endParaRPr>
          </a:p>
          <a:p>
            <a:pPr lvl="1"/>
            <a:endParaRPr lang="en-US" b="1" dirty="0">
              <a:latin typeface="Consolas" panose="020B0609020204030204" pitchFamily="49" charset="0"/>
            </a:endParaRPr>
          </a:p>
        </p:txBody>
      </p:sp>
    </p:spTree>
    <p:extLst>
      <p:ext uri="{BB962C8B-B14F-4D97-AF65-F5344CB8AC3E}">
        <p14:creationId xmlns:p14="http://schemas.microsoft.com/office/powerpoint/2010/main" val="10949961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6DD824B-DC1E-457A-8CFA-8BFB58298EA9}"/>
              </a:ext>
            </a:extLst>
          </p:cNvPr>
          <p:cNvSpPr>
            <a:spLocks noGrp="1"/>
          </p:cNvSpPr>
          <p:nvPr>
            <p:ph idx="1"/>
          </p:nvPr>
        </p:nvSpPr>
        <p:spPr>
          <a:xfrm>
            <a:off x="170571" y="140677"/>
            <a:ext cx="11744763" cy="6716172"/>
          </a:xfrm>
        </p:spPr>
        <p:txBody>
          <a:bodyPr vert="horz" lIns="91440" tIns="45720" rIns="91440" bIns="45720" rtlCol="0" anchor="t">
            <a:normAutofit fontScale="85000" lnSpcReduction="20000"/>
          </a:bodyPr>
          <a:lstStyle/>
          <a:p>
            <a:r>
              <a:rPr lang="en-US" sz="4000" b="1" dirty="0">
                <a:latin typeface="Consolas"/>
                <a:cs typeface="Calibri"/>
              </a:rPr>
              <a:t>What *is* shellcode</a:t>
            </a:r>
          </a:p>
          <a:p>
            <a:r>
              <a:rPr lang="en-US" sz="4000" b="1" dirty="0">
                <a:latin typeface="Consolas"/>
                <a:cs typeface="Calibri"/>
              </a:rPr>
              <a:t>The need for en(</a:t>
            </a:r>
            <a:r>
              <a:rPr lang="en-US" sz="4000" b="1" dirty="0" err="1">
                <a:latin typeface="Consolas"/>
                <a:cs typeface="Calibri"/>
              </a:rPr>
              <a:t>coding|crypting</a:t>
            </a:r>
            <a:r>
              <a:rPr lang="en-US" sz="4000" b="1" dirty="0">
                <a:latin typeface="Consolas"/>
                <a:cs typeface="Calibri"/>
              </a:rPr>
              <a:t>)</a:t>
            </a:r>
          </a:p>
          <a:p>
            <a:r>
              <a:rPr lang="en-US" sz="4000" b="1" dirty="0">
                <a:latin typeface="Consolas"/>
                <a:cs typeface="Calibri"/>
              </a:rPr>
              <a:t>Encryption vs Encoding</a:t>
            </a:r>
          </a:p>
          <a:p>
            <a:r>
              <a:rPr lang="en-US" sz="4000" b="1" dirty="0">
                <a:latin typeface="Consolas"/>
                <a:cs typeface="Calibri"/>
              </a:rPr>
              <a:t>Bad char avoidance</a:t>
            </a:r>
          </a:p>
          <a:p>
            <a:r>
              <a:rPr lang="en-US" sz="4000" b="1" dirty="0">
                <a:latin typeface="Consolas"/>
                <a:cs typeface="Calibri"/>
              </a:rPr>
              <a:t>Encoding Comparisons</a:t>
            </a:r>
          </a:p>
          <a:p>
            <a:r>
              <a:rPr lang="en-US" sz="4000" b="1" dirty="0">
                <a:latin typeface="Consolas"/>
                <a:cs typeface="Calibri"/>
              </a:rPr>
              <a:t>Obfuscation &amp; concealment</a:t>
            </a:r>
          </a:p>
          <a:p>
            <a:r>
              <a:rPr lang="en-US" sz="4000" b="1" dirty="0">
                <a:latin typeface="Consolas"/>
                <a:cs typeface="Calibri"/>
              </a:rPr>
              <a:t>en(</a:t>
            </a:r>
            <a:r>
              <a:rPr lang="en-US" sz="4000" b="1" dirty="0" err="1">
                <a:latin typeface="Consolas"/>
                <a:cs typeface="Calibri"/>
              </a:rPr>
              <a:t>coding|crypting</a:t>
            </a:r>
            <a:r>
              <a:rPr lang="en-US" sz="4000" b="1" dirty="0">
                <a:latin typeface="Consolas"/>
                <a:cs typeface="Calibri"/>
              </a:rPr>
              <a:t>) flavors, methods, and concepts</a:t>
            </a:r>
          </a:p>
          <a:p>
            <a:r>
              <a:rPr lang="en-US" sz="4000" b="1" dirty="0">
                <a:latin typeface="Consolas"/>
                <a:cs typeface="Calibri"/>
              </a:rPr>
              <a:t>XOR</a:t>
            </a:r>
          </a:p>
          <a:p>
            <a:r>
              <a:rPr lang="en-US" sz="4000" b="1" dirty="0">
                <a:latin typeface="Consolas"/>
                <a:cs typeface="Calibri"/>
              </a:rPr>
              <a:t>alpha</a:t>
            </a:r>
          </a:p>
          <a:p>
            <a:r>
              <a:rPr lang="en-US" sz="4000" b="1" dirty="0">
                <a:latin typeface="Consolas"/>
                <a:cs typeface="Calibri"/>
              </a:rPr>
              <a:t>Encoding in advance</a:t>
            </a:r>
          </a:p>
          <a:p>
            <a:r>
              <a:rPr lang="en-US" sz="4000" b="1" dirty="0">
                <a:latin typeface="Consolas"/>
                <a:cs typeface="Calibri"/>
              </a:rPr>
              <a:t>Decoder stub</a:t>
            </a:r>
          </a:p>
          <a:p>
            <a:r>
              <a:rPr lang="en-US" sz="4000" b="1" dirty="0">
                <a:latin typeface="Consolas"/>
                <a:cs typeface="Calibri"/>
              </a:rPr>
              <a:t>Position Independent Code</a:t>
            </a:r>
          </a:p>
        </p:txBody>
      </p:sp>
    </p:spTree>
    <p:extLst>
      <p:ext uri="{BB962C8B-B14F-4D97-AF65-F5344CB8AC3E}">
        <p14:creationId xmlns:p14="http://schemas.microsoft.com/office/powerpoint/2010/main" val="9775936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594E8500-F0E8-4E8D-887C-9F6877A5DA64}"/>
              </a:ext>
            </a:extLst>
          </p:cNvPr>
          <p:cNvSpPr>
            <a:spLocks noGrp="1"/>
          </p:cNvSpPr>
          <p:nvPr>
            <p:ph type="title"/>
          </p:nvPr>
        </p:nvSpPr>
        <p:spPr>
          <a:xfrm>
            <a:off x="241448" y="2294393"/>
            <a:ext cx="11711594" cy="1491810"/>
          </a:xfrm>
        </p:spPr>
        <p:txBody>
          <a:bodyPr vert="horz" lIns="91440" tIns="45720" rIns="91440" bIns="45720" rtlCol="0" anchor="ctr">
            <a:noAutofit/>
          </a:bodyPr>
          <a:lstStyle/>
          <a:p>
            <a:pPr algn="ctr"/>
            <a:r>
              <a:rPr lang="en-US" sz="5400" b="1" dirty="0">
                <a:latin typeface="Consolas"/>
                <a:ea typeface="+mn-lt"/>
                <a:cs typeface="+mn-lt"/>
              </a:rPr>
              <a:t>en(</a:t>
            </a:r>
            <a:r>
              <a:rPr lang="en-US" sz="5400" b="1" dirty="0" err="1">
                <a:latin typeface="Consolas"/>
                <a:ea typeface="+mn-lt"/>
                <a:cs typeface="+mn-lt"/>
              </a:rPr>
              <a:t>coding|crypting</a:t>
            </a:r>
            <a:r>
              <a:rPr lang="en-US" sz="5400" b="1" dirty="0">
                <a:latin typeface="Consolas"/>
                <a:ea typeface="+mn-lt"/>
                <a:cs typeface="+mn-lt"/>
              </a:rPr>
              <a:t>) &amp; </a:t>
            </a:r>
            <a:r>
              <a:rPr lang="en-US" sz="5400" b="1" dirty="0" err="1">
                <a:latin typeface="Consolas"/>
                <a:ea typeface="+mn-lt"/>
                <a:cs typeface="+mn-lt"/>
              </a:rPr>
              <a:t>shellcoding</a:t>
            </a:r>
            <a:br>
              <a:rPr lang="en-US" sz="5400" b="1" dirty="0">
                <a:latin typeface="Consolas"/>
                <a:ea typeface="+mn-lt"/>
                <a:cs typeface="+mn-lt"/>
              </a:rPr>
            </a:br>
            <a:br>
              <a:rPr lang="en-US" sz="5400" b="1" dirty="0">
                <a:latin typeface="Consolas"/>
                <a:ea typeface="+mn-lt"/>
                <a:cs typeface="+mn-lt"/>
              </a:rPr>
            </a:br>
            <a:r>
              <a:rPr lang="en-US" sz="5400" b="1" dirty="0">
                <a:latin typeface="Consolas"/>
                <a:ea typeface="+mn-lt"/>
                <a:cs typeface="+mn-lt"/>
              </a:rPr>
              <a:t>methods    flavors    concepts</a:t>
            </a:r>
            <a:br>
              <a:rPr lang="en-US" sz="5400" b="1" dirty="0">
                <a:latin typeface="Consolas"/>
                <a:ea typeface="+mn-lt"/>
                <a:cs typeface="+mn-lt"/>
              </a:rPr>
            </a:br>
            <a:br>
              <a:rPr lang="en-US" sz="5400" b="1" dirty="0">
                <a:latin typeface="Consolas"/>
                <a:ea typeface="+mn-lt"/>
                <a:cs typeface="+mn-lt"/>
              </a:rPr>
            </a:br>
            <a:endParaRPr lang="en-US" sz="5400" b="1" dirty="0">
              <a:latin typeface="Consolas"/>
              <a:cs typeface="Calibri"/>
            </a:endParaRPr>
          </a:p>
        </p:txBody>
      </p:sp>
      <p:pic>
        <p:nvPicPr>
          <p:cNvPr id="2" name="Picture 2" descr="Icon&#10;&#10;Description automatically generated">
            <a:extLst>
              <a:ext uri="{FF2B5EF4-FFF2-40B4-BE49-F238E27FC236}">
                <a16:creationId xmlns:a16="http://schemas.microsoft.com/office/drawing/2014/main" id="{C11087F9-8507-4EE0-AFE0-AFEBFA98ED95}"/>
              </a:ext>
            </a:extLst>
          </p:cNvPr>
          <p:cNvPicPr>
            <a:picLocks noChangeAspect="1"/>
          </p:cNvPicPr>
          <p:nvPr/>
        </p:nvPicPr>
        <p:blipFill>
          <a:blip r:embed="rId2"/>
          <a:stretch>
            <a:fillRect/>
          </a:stretch>
        </p:blipFill>
        <p:spPr>
          <a:xfrm>
            <a:off x="244064" y="3852407"/>
            <a:ext cx="3165300" cy="2305571"/>
          </a:xfrm>
          <a:prstGeom prst="rect">
            <a:avLst/>
          </a:prstGeom>
        </p:spPr>
      </p:pic>
      <p:pic>
        <p:nvPicPr>
          <p:cNvPr id="3" name="Picture 3" descr="A close up of a mans face&#10;&#10;Description automatically generated">
            <a:extLst>
              <a:ext uri="{FF2B5EF4-FFF2-40B4-BE49-F238E27FC236}">
                <a16:creationId xmlns:a16="http://schemas.microsoft.com/office/drawing/2014/main" id="{EB127819-8355-44BB-B2D2-DAAFB3C9CEDE}"/>
              </a:ext>
            </a:extLst>
          </p:cNvPr>
          <p:cNvPicPr>
            <a:picLocks noChangeAspect="1"/>
          </p:cNvPicPr>
          <p:nvPr/>
        </p:nvPicPr>
        <p:blipFill>
          <a:blip r:embed="rId3"/>
          <a:stretch>
            <a:fillRect/>
          </a:stretch>
        </p:blipFill>
        <p:spPr>
          <a:xfrm>
            <a:off x="3972839" y="3851047"/>
            <a:ext cx="3713966" cy="2506616"/>
          </a:xfrm>
          <a:prstGeom prst="rect">
            <a:avLst/>
          </a:prstGeom>
        </p:spPr>
      </p:pic>
      <p:pic>
        <p:nvPicPr>
          <p:cNvPr id="4" name="Picture 4" descr="Diagram&#10;&#10;Description automatically generated">
            <a:extLst>
              <a:ext uri="{FF2B5EF4-FFF2-40B4-BE49-F238E27FC236}">
                <a16:creationId xmlns:a16="http://schemas.microsoft.com/office/drawing/2014/main" id="{E9719D13-E8AB-414E-AFE2-DF45D1096A59}"/>
              </a:ext>
            </a:extLst>
          </p:cNvPr>
          <p:cNvPicPr>
            <a:picLocks noChangeAspect="1"/>
          </p:cNvPicPr>
          <p:nvPr/>
        </p:nvPicPr>
        <p:blipFill>
          <a:blip r:embed="rId4"/>
          <a:stretch>
            <a:fillRect/>
          </a:stretch>
        </p:blipFill>
        <p:spPr>
          <a:xfrm>
            <a:off x="8064675" y="3739460"/>
            <a:ext cx="3891418" cy="2614970"/>
          </a:xfrm>
          <a:prstGeom prst="rect">
            <a:avLst/>
          </a:prstGeom>
        </p:spPr>
      </p:pic>
    </p:spTree>
    <p:extLst>
      <p:ext uri="{BB962C8B-B14F-4D97-AF65-F5344CB8AC3E}">
        <p14:creationId xmlns:p14="http://schemas.microsoft.com/office/powerpoint/2010/main" val="408889830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A238C-56FA-4A9E-8FCE-BF9C9B3E65D5}"/>
              </a:ext>
            </a:extLst>
          </p:cNvPr>
          <p:cNvSpPr>
            <a:spLocks noGrp="1"/>
          </p:cNvSpPr>
          <p:nvPr>
            <p:ph type="title"/>
          </p:nvPr>
        </p:nvSpPr>
        <p:spPr>
          <a:xfrm>
            <a:off x="148087" y="91955"/>
            <a:ext cx="10041146" cy="2058807"/>
          </a:xfrm>
        </p:spPr>
        <p:txBody>
          <a:bodyPr vert="horz" lIns="91440" tIns="45720" rIns="91440" bIns="45720" rtlCol="0" anchor="ctr">
            <a:noAutofit/>
          </a:bodyPr>
          <a:lstStyle/>
          <a:p>
            <a:r>
              <a:rPr lang="en-US" sz="3600" b="1" dirty="0" err="1">
                <a:latin typeface="Consolas"/>
                <a:cs typeface="Calibri"/>
              </a:rPr>
              <a:t>en</a:t>
            </a:r>
            <a:r>
              <a:rPr lang="en-US" sz="3600" b="1" dirty="0">
                <a:latin typeface="Consolas"/>
                <a:cs typeface="Calibri"/>
              </a:rPr>
              <a:t>(</a:t>
            </a:r>
            <a:r>
              <a:rPr lang="en-US" sz="3600" b="1" dirty="0" err="1">
                <a:latin typeface="Consolas"/>
                <a:cs typeface="Calibri"/>
              </a:rPr>
              <a:t>coding|crypting</a:t>
            </a:r>
            <a:r>
              <a:rPr lang="en-US" sz="3600" b="1" dirty="0">
                <a:latin typeface="Consolas"/>
                <a:cs typeface="Calibri"/>
              </a:rPr>
              <a:t>) concepts:</a:t>
            </a:r>
            <a:br>
              <a:rPr lang="en-US" sz="3600" b="1" dirty="0">
                <a:latin typeface="Consolas"/>
                <a:cs typeface="Calibri"/>
              </a:rPr>
            </a:br>
            <a:r>
              <a:rPr lang="en-US" sz="3600" b="1" dirty="0">
                <a:latin typeface="Consolas"/>
                <a:ea typeface="+mn-lt"/>
                <a:cs typeface="+mn-lt"/>
              </a:rPr>
              <a:t>XOR</a:t>
            </a:r>
            <a:endParaRPr lang="en-US" sz="3600" b="1" dirty="0">
              <a:latin typeface="Consolas"/>
              <a:cs typeface="Calibri"/>
            </a:endParaRPr>
          </a:p>
        </p:txBody>
      </p:sp>
      <p:sp>
        <p:nvSpPr>
          <p:cNvPr id="3" name="Content Placeholder 2">
            <a:extLst>
              <a:ext uri="{FF2B5EF4-FFF2-40B4-BE49-F238E27FC236}">
                <a16:creationId xmlns:a16="http://schemas.microsoft.com/office/drawing/2014/main" id="{A97F7EA5-5296-4969-A318-78D1C7FB0398}"/>
              </a:ext>
            </a:extLst>
          </p:cNvPr>
          <p:cNvSpPr>
            <a:spLocks noGrp="1"/>
          </p:cNvSpPr>
          <p:nvPr>
            <p:ph idx="1"/>
          </p:nvPr>
        </p:nvSpPr>
        <p:spPr>
          <a:xfrm>
            <a:off x="838200" y="1796871"/>
            <a:ext cx="10515600" cy="4782658"/>
          </a:xfrm>
        </p:spPr>
        <p:txBody>
          <a:bodyPr vert="horz" lIns="91440" tIns="45720" rIns="91440" bIns="45720" rtlCol="0" anchor="t">
            <a:normAutofit fontScale="85000" lnSpcReduction="10000"/>
          </a:bodyPr>
          <a:lstStyle/>
          <a:p>
            <a:r>
              <a:rPr lang="en-US" sz="3300" b="1" i="1" dirty="0">
                <a:latin typeface="Consolas"/>
                <a:cs typeface="Calibri"/>
              </a:rPr>
              <a:t>XOR instruction: "</a:t>
            </a:r>
            <a:r>
              <a:rPr lang="en-US" sz="3300" i="1" dirty="0">
                <a:ea typeface="+mn-lt"/>
                <a:cs typeface="+mn-lt"/>
              </a:rPr>
              <a:t>The XOR instruction implements the bitwise XOR operation. The XOR operation sets the resultant bit to 1, if and only if the bits from the operands are different. If the bits from the operands are same (both 0 or both 1), the resultant bit is cleared to 0.</a:t>
            </a:r>
            <a:endParaRPr lang="en-US" sz="3300" dirty="0">
              <a:cs typeface="Calibri"/>
            </a:endParaRPr>
          </a:p>
          <a:p>
            <a:pPr lvl="1"/>
            <a:r>
              <a:rPr lang="en-US" sz="2800" dirty="0">
                <a:ea typeface="+mn-lt"/>
                <a:cs typeface="+mn-lt"/>
                <a:hlinkClick r:id="rId2"/>
              </a:rPr>
              <a:t>https://www.tutorialspoint.com/assembly_programming/assembly_logical_instructions.htm</a:t>
            </a:r>
            <a:endParaRPr lang="en-US" sz="2800" dirty="0">
              <a:cs typeface="Calibri" panose="020F0502020204030204"/>
            </a:endParaRPr>
          </a:p>
          <a:p>
            <a:r>
              <a:rPr lang="en-US" sz="3300" b="1" dirty="0">
                <a:latin typeface="Consolas"/>
                <a:cs typeface="Calibri"/>
              </a:rPr>
              <a:t>XOR: Applying an additive cipher principle to obfuscate and alter data using a designated value as a key</a:t>
            </a:r>
            <a:endParaRPr lang="en-US" sz="3300" dirty="0">
              <a:ea typeface="+mn-lt"/>
              <a:cs typeface="+mn-lt"/>
            </a:endParaRPr>
          </a:p>
          <a:p>
            <a:pPr lvl="1"/>
            <a:r>
              <a:rPr lang="en-US" sz="2800" b="1" dirty="0">
                <a:latin typeface="Consolas"/>
                <a:cs typeface="Calibri"/>
              </a:rPr>
              <a:t>A ^ 0 = A</a:t>
            </a:r>
          </a:p>
          <a:p>
            <a:pPr lvl="1"/>
            <a:r>
              <a:rPr lang="en-US" sz="2800" b="1" dirty="0">
                <a:latin typeface="Consolas"/>
                <a:cs typeface="Calibri"/>
              </a:rPr>
              <a:t>A ^ A = 0</a:t>
            </a:r>
          </a:p>
          <a:p>
            <a:pPr lvl="1"/>
            <a:r>
              <a:rPr lang="en-US" sz="2800" b="1" dirty="0">
                <a:latin typeface="Consolas"/>
                <a:cs typeface="Calibri"/>
              </a:rPr>
              <a:t>A ^ B = C</a:t>
            </a:r>
          </a:p>
          <a:p>
            <a:pPr lvl="1"/>
            <a:r>
              <a:rPr lang="en-US" sz="2800" b="1" dirty="0">
                <a:latin typeface="Consolas"/>
                <a:cs typeface="Calibri"/>
              </a:rPr>
              <a:t>C ^ B = A</a:t>
            </a:r>
            <a:endParaRPr lang="en-US" sz="3300" dirty="0">
              <a:ea typeface="+mn-lt"/>
              <a:cs typeface="+mn-lt"/>
            </a:endParaRPr>
          </a:p>
          <a:p>
            <a:endParaRPr lang="en-US" sz="3300" dirty="0">
              <a:cs typeface="Calibri"/>
            </a:endParaRPr>
          </a:p>
        </p:txBody>
      </p:sp>
    </p:spTree>
    <p:extLst>
      <p:ext uri="{BB962C8B-B14F-4D97-AF65-F5344CB8AC3E}">
        <p14:creationId xmlns:p14="http://schemas.microsoft.com/office/powerpoint/2010/main" val="317355069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622DF-E00A-4A0D-9E69-DD21651F09B6}"/>
              </a:ext>
            </a:extLst>
          </p:cNvPr>
          <p:cNvSpPr>
            <a:spLocks noGrp="1"/>
          </p:cNvSpPr>
          <p:nvPr>
            <p:ph type="title"/>
          </p:nvPr>
        </p:nvSpPr>
        <p:spPr/>
        <p:txBody>
          <a:bodyPr/>
          <a:lstStyle/>
          <a:p>
            <a:r>
              <a:rPr lang="en-US" b="1">
                <a:latin typeface="Consolas"/>
                <a:cs typeface="Calibri"/>
              </a:rPr>
              <a:t>en(coding|crypting) concepts:</a:t>
            </a:r>
          </a:p>
        </p:txBody>
      </p:sp>
      <p:sp>
        <p:nvSpPr>
          <p:cNvPr id="3" name="Content Placeholder 2">
            <a:extLst>
              <a:ext uri="{FF2B5EF4-FFF2-40B4-BE49-F238E27FC236}">
                <a16:creationId xmlns:a16="http://schemas.microsoft.com/office/drawing/2014/main" id="{A5F2B3CB-083C-4029-A7C3-07E3528A762F}"/>
              </a:ext>
            </a:extLst>
          </p:cNvPr>
          <p:cNvSpPr>
            <a:spLocks noGrp="1"/>
          </p:cNvSpPr>
          <p:nvPr>
            <p:ph idx="1"/>
          </p:nvPr>
        </p:nvSpPr>
        <p:spPr/>
        <p:txBody>
          <a:bodyPr vert="horz" lIns="91440" tIns="45720" rIns="91440" bIns="45720" rtlCol="0" anchor="t">
            <a:normAutofit/>
          </a:bodyPr>
          <a:lstStyle/>
          <a:p>
            <a:r>
              <a:rPr lang="en-US" sz="3600" b="1">
                <a:latin typeface="Consolas"/>
                <a:cs typeface="Calibri"/>
              </a:rPr>
              <a:t>Position Independent Code</a:t>
            </a:r>
          </a:p>
          <a:p>
            <a:pPr lvl="1"/>
            <a:r>
              <a:rPr lang="en-US" sz="3600" b="1">
                <a:latin typeface="Consolas"/>
                <a:cs typeface="Calibri"/>
              </a:rPr>
              <a:t>A main shellcode payload (body) that can be used anywhere</a:t>
            </a:r>
            <a:endParaRPr lang="en-US" sz="3600" b="1" dirty="0">
              <a:latin typeface="Consolas"/>
              <a:cs typeface="Calibri"/>
            </a:endParaRPr>
          </a:p>
          <a:p>
            <a:pPr lvl="1"/>
            <a:r>
              <a:rPr lang="en-US" sz="3600" b="1">
                <a:latin typeface="Consolas"/>
                <a:cs typeface="Calibri"/>
              </a:rPr>
              <a:t>Statically encoding addresses is generally infeasible</a:t>
            </a:r>
            <a:endParaRPr lang="en-US" sz="3600" b="1" dirty="0">
              <a:latin typeface="Consolas"/>
              <a:cs typeface="Calibri"/>
            </a:endParaRPr>
          </a:p>
          <a:p>
            <a:pPr lvl="1"/>
            <a:r>
              <a:rPr lang="en-US" sz="3600" b="1">
                <a:latin typeface="Consolas"/>
                <a:cs typeface="Calibri"/>
              </a:rPr>
              <a:t>JMP/CALL/POP is a common example (coming up)</a:t>
            </a:r>
          </a:p>
          <a:p>
            <a:pPr lvl="1"/>
            <a:r>
              <a:rPr lang="en-US" sz="3600" b="1">
                <a:latin typeface="Consolas"/>
                <a:cs typeface="Calibri"/>
              </a:rPr>
              <a:t>GCC compiler emits PIC</a:t>
            </a:r>
            <a:endParaRPr lang="en-US" sz="3600" b="1" dirty="0">
              <a:latin typeface="Consolas"/>
              <a:cs typeface="Calibri"/>
            </a:endParaRPr>
          </a:p>
        </p:txBody>
      </p:sp>
    </p:spTree>
    <p:extLst>
      <p:ext uri="{BB962C8B-B14F-4D97-AF65-F5344CB8AC3E}">
        <p14:creationId xmlns:p14="http://schemas.microsoft.com/office/powerpoint/2010/main" val="13000551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A238C-56FA-4A9E-8FCE-BF9C9B3E65D5}"/>
              </a:ext>
            </a:extLst>
          </p:cNvPr>
          <p:cNvSpPr>
            <a:spLocks noGrp="1"/>
          </p:cNvSpPr>
          <p:nvPr>
            <p:ph type="title"/>
          </p:nvPr>
        </p:nvSpPr>
        <p:spPr>
          <a:xfrm>
            <a:off x="148087" y="91955"/>
            <a:ext cx="10041146" cy="2058807"/>
          </a:xfrm>
        </p:spPr>
        <p:txBody>
          <a:bodyPr vert="horz" lIns="91440" tIns="45720" rIns="91440" bIns="45720" rtlCol="0" anchor="ctr">
            <a:noAutofit/>
          </a:bodyPr>
          <a:lstStyle/>
          <a:p>
            <a:r>
              <a:rPr lang="en-US" sz="3600" b="1" dirty="0" err="1">
                <a:latin typeface="Consolas"/>
                <a:cs typeface="Calibri"/>
              </a:rPr>
              <a:t>en</a:t>
            </a:r>
            <a:r>
              <a:rPr lang="en-US" sz="3600" b="1" dirty="0">
                <a:latin typeface="Consolas"/>
                <a:cs typeface="Calibri"/>
              </a:rPr>
              <a:t>(</a:t>
            </a:r>
            <a:r>
              <a:rPr lang="en-US" sz="3600" b="1" dirty="0" err="1">
                <a:latin typeface="Consolas"/>
                <a:cs typeface="Calibri"/>
              </a:rPr>
              <a:t>coding|crypting</a:t>
            </a:r>
            <a:r>
              <a:rPr lang="en-US" sz="3600" b="1" dirty="0">
                <a:latin typeface="Consolas"/>
                <a:cs typeface="Calibri"/>
              </a:rPr>
              <a:t>) concepts:</a:t>
            </a:r>
            <a:br>
              <a:rPr lang="en-US" sz="3600" b="1" dirty="0">
                <a:latin typeface="Consolas"/>
                <a:cs typeface="Calibri"/>
              </a:rPr>
            </a:br>
            <a:r>
              <a:rPr lang="en-US" sz="3600" b="1" dirty="0">
                <a:latin typeface="Consolas"/>
                <a:ea typeface="+mn-lt"/>
                <a:cs typeface="+mn-lt"/>
              </a:rPr>
              <a:t>XOR</a:t>
            </a:r>
            <a:endParaRPr lang="en-US" sz="3600" b="1" dirty="0">
              <a:latin typeface="Consolas"/>
              <a:cs typeface="Calibri"/>
            </a:endParaRPr>
          </a:p>
        </p:txBody>
      </p:sp>
      <p:sp>
        <p:nvSpPr>
          <p:cNvPr id="3" name="Content Placeholder 2">
            <a:extLst>
              <a:ext uri="{FF2B5EF4-FFF2-40B4-BE49-F238E27FC236}">
                <a16:creationId xmlns:a16="http://schemas.microsoft.com/office/drawing/2014/main" id="{A97F7EA5-5296-4969-A318-78D1C7FB0398}"/>
              </a:ext>
            </a:extLst>
          </p:cNvPr>
          <p:cNvSpPr>
            <a:spLocks noGrp="1"/>
          </p:cNvSpPr>
          <p:nvPr>
            <p:ph idx="1"/>
          </p:nvPr>
        </p:nvSpPr>
        <p:spPr>
          <a:xfrm>
            <a:off x="838200" y="1796871"/>
            <a:ext cx="10515600" cy="4782658"/>
          </a:xfrm>
        </p:spPr>
        <p:txBody>
          <a:bodyPr vert="horz" lIns="91440" tIns="45720" rIns="91440" bIns="45720" rtlCol="0" anchor="t">
            <a:normAutofit lnSpcReduction="10000"/>
          </a:bodyPr>
          <a:lstStyle/>
          <a:p>
            <a:r>
              <a:rPr lang="en-US" sz="4400" b="1" dirty="0">
                <a:latin typeface="Consolas"/>
                <a:cs typeface="Calibri"/>
              </a:rPr>
              <a:t>XOR operation is frequently used in other encoding schemes.</a:t>
            </a:r>
          </a:p>
          <a:p>
            <a:r>
              <a:rPr lang="en-US" sz="4400" b="1" dirty="0">
                <a:latin typeface="Consolas"/>
                <a:cs typeface="Calibri"/>
              </a:rPr>
              <a:t>What does this mean?</a:t>
            </a:r>
          </a:p>
          <a:p>
            <a:pPr lvl="1"/>
            <a:r>
              <a:rPr lang="en-US" sz="4000" b="1" dirty="0">
                <a:latin typeface="Consolas"/>
                <a:cs typeface="Calibri"/>
              </a:rPr>
              <a:t>We have a means to zero a register </a:t>
            </a:r>
          </a:p>
          <a:p>
            <a:pPr lvl="1"/>
            <a:r>
              <a:rPr lang="en-US" sz="4000" b="1" dirty="0">
                <a:latin typeface="Consolas"/>
                <a:cs typeface="Calibri"/>
              </a:rPr>
              <a:t>We can swap data between register</a:t>
            </a:r>
          </a:p>
          <a:p>
            <a:pPr lvl="1"/>
            <a:r>
              <a:rPr lang="en-US" sz="4000" b="1">
                <a:latin typeface="Consolas"/>
                <a:cs typeface="Calibri"/>
              </a:rPr>
              <a:t>We can obfuscate data</a:t>
            </a:r>
            <a:endParaRPr lang="en-US" sz="2800" b="1" dirty="0">
              <a:latin typeface="Consolas"/>
              <a:cs typeface="Calibri"/>
            </a:endParaRPr>
          </a:p>
          <a:p>
            <a:pPr lvl="1"/>
            <a:r>
              <a:rPr lang="en-US" sz="4000" b="1">
                <a:latin typeface="Consolas"/>
                <a:cs typeface="Calibri"/>
              </a:rPr>
              <a:t>It's alphanumeric safe! :) </a:t>
            </a:r>
            <a:endParaRPr lang="en-US">
              <a:ea typeface="+mn-lt"/>
              <a:cs typeface="+mn-lt"/>
            </a:endParaRPr>
          </a:p>
        </p:txBody>
      </p:sp>
    </p:spTree>
    <p:extLst>
      <p:ext uri="{BB962C8B-B14F-4D97-AF65-F5344CB8AC3E}">
        <p14:creationId xmlns:p14="http://schemas.microsoft.com/office/powerpoint/2010/main" val="129131697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A238C-56FA-4A9E-8FCE-BF9C9B3E65D5}"/>
              </a:ext>
            </a:extLst>
          </p:cNvPr>
          <p:cNvSpPr>
            <a:spLocks noGrp="1"/>
          </p:cNvSpPr>
          <p:nvPr>
            <p:ph type="title"/>
          </p:nvPr>
        </p:nvSpPr>
        <p:spPr>
          <a:xfrm>
            <a:off x="148087" y="91955"/>
            <a:ext cx="10041146" cy="2058807"/>
          </a:xfrm>
        </p:spPr>
        <p:txBody>
          <a:bodyPr vert="horz" lIns="91440" tIns="45720" rIns="91440" bIns="45720" rtlCol="0" anchor="ctr">
            <a:noAutofit/>
          </a:bodyPr>
          <a:lstStyle/>
          <a:p>
            <a:r>
              <a:rPr lang="en-US" sz="3600" b="1" dirty="0" err="1">
                <a:latin typeface="Consolas"/>
                <a:cs typeface="Calibri"/>
              </a:rPr>
              <a:t>en</a:t>
            </a:r>
            <a:r>
              <a:rPr lang="en-US" sz="3600" b="1" dirty="0">
                <a:latin typeface="Consolas"/>
                <a:cs typeface="Calibri"/>
              </a:rPr>
              <a:t>(</a:t>
            </a:r>
            <a:r>
              <a:rPr lang="en-US" sz="3600" b="1" dirty="0" err="1">
                <a:latin typeface="Consolas"/>
                <a:cs typeface="Calibri"/>
              </a:rPr>
              <a:t>coding|crypting</a:t>
            </a:r>
            <a:r>
              <a:rPr lang="en-US" sz="3600" b="1" dirty="0">
                <a:latin typeface="Consolas"/>
                <a:cs typeface="Calibri"/>
              </a:rPr>
              <a:t>) concepts:</a:t>
            </a:r>
            <a:br>
              <a:rPr lang="en-US" sz="3600" b="1" dirty="0">
                <a:latin typeface="Consolas"/>
                <a:cs typeface="Calibri"/>
              </a:rPr>
            </a:br>
            <a:r>
              <a:rPr lang="en-US" sz="3600" b="1" dirty="0">
                <a:latin typeface="Consolas"/>
                <a:ea typeface="+mn-lt"/>
                <a:cs typeface="+mn-lt"/>
              </a:rPr>
              <a:t>alpha</a:t>
            </a:r>
            <a:endParaRPr lang="en-US" sz="3600" b="1" dirty="0">
              <a:latin typeface="Consolas"/>
              <a:cs typeface="Calibri"/>
            </a:endParaRPr>
          </a:p>
        </p:txBody>
      </p:sp>
      <p:sp>
        <p:nvSpPr>
          <p:cNvPr id="3" name="Content Placeholder 2">
            <a:extLst>
              <a:ext uri="{FF2B5EF4-FFF2-40B4-BE49-F238E27FC236}">
                <a16:creationId xmlns:a16="http://schemas.microsoft.com/office/drawing/2014/main" id="{A97F7EA5-5296-4969-A318-78D1C7FB0398}"/>
              </a:ext>
            </a:extLst>
          </p:cNvPr>
          <p:cNvSpPr>
            <a:spLocks noGrp="1"/>
          </p:cNvSpPr>
          <p:nvPr>
            <p:ph idx="1"/>
          </p:nvPr>
        </p:nvSpPr>
        <p:spPr>
          <a:xfrm>
            <a:off x="838200" y="1796871"/>
            <a:ext cx="10515600" cy="4782658"/>
          </a:xfrm>
        </p:spPr>
        <p:txBody>
          <a:bodyPr vert="horz" lIns="91440" tIns="45720" rIns="91440" bIns="45720" rtlCol="0" anchor="t">
            <a:normAutofit fontScale="92500"/>
          </a:bodyPr>
          <a:lstStyle/>
          <a:p>
            <a:r>
              <a:rPr lang="en-US" b="1" dirty="0">
                <a:latin typeface="Consolas"/>
                <a:cs typeface="Calibri"/>
              </a:rPr>
              <a:t>Alphanumeric</a:t>
            </a:r>
          </a:p>
          <a:p>
            <a:pPr lvl="1"/>
            <a:r>
              <a:rPr lang="en-US" b="1" dirty="0">
                <a:latin typeface="Consolas"/>
                <a:cs typeface="Calibri"/>
              </a:rPr>
              <a:t>Means restricting characters with within [a-zA-Z0-9] with a number of other formatting / special chars</a:t>
            </a:r>
          </a:p>
          <a:p>
            <a:pPr lvl="1"/>
            <a:r>
              <a:rPr lang="en-US" b="1" dirty="0">
                <a:latin typeface="Consolas"/>
                <a:cs typeface="Calibri"/>
              </a:rPr>
              <a:t>Frequently utilizes at least one XOR operation also</a:t>
            </a:r>
          </a:p>
          <a:p>
            <a:pPr lvl="1"/>
            <a:endParaRPr lang="en-US" dirty="0">
              <a:latin typeface="Consolas"/>
              <a:cs typeface="Calibri"/>
            </a:endParaRPr>
          </a:p>
          <a:p>
            <a:pPr marL="457200" lvl="1" indent="0">
              <a:buNone/>
            </a:pPr>
            <a:r>
              <a:rPr lang="en-US" dirty="0">
                <a:latin typeface="Consolas"/>
                <a:cs typeface="Calibri"/>
              </a:rPr>
              <a:t>YIIIIIIIIIIIIIIII7QZjAXP0A0AkAAQ2AB2BB0BBABXP8ABuJIYlzHOrgpwpEPapLIheeaIPrDLKRp00NkV26lnkCbUDlK0r4OMg0JtfEaKONLWLe1aldBTlWPo1hOVmFa8GZBJRsbRwLKPRVplKqZ7LnkRlB1CHhc2hS1Jq3alKf9Q0GqICnkG97hhcfZaYnkttlKfaJvuayoNLZaJoFm31JgehKPaeYf4CamHx7KSM5t2UzDbxlKBxFDFaKcE6lK6lpKlKshELWqKcLKeTNkFaHPni1Ta4dd3k1KaqBy2zF1ioM0qOQOpZlKR2XkLMQMphPn3UT4uPsXqgQypnQy1DcXBlqgUvFgioZuDqKkRs0SBssccc3XFZ66RYI7KO9EaCpS0jtCf3v3SXoKva30309xKtuPs07pfOabF8rlcopdG3VUrK0n07BMVYSQE2T8ROGEPOPLphP8e7du0iqj3osISqBR0grC2tCfroef1aRU1OblRMqzd1UaBx737D1OW1dpv9fV7pv0SXv7k9mOkvYokeniXFF32HEPEbM0MT63v3bsaGaCsfS</a:t>
            </a:r>
            <a:endParaRPr lang="en-US" b="1" dirty="0">
              <a:latin typeface="Consolas"/>
              <a:cs typeface="Calibri"/>
            </a:endParaRPr>
          </a:p>
        </p:txBody>
      </p:sp>
    </p:spTree>
    <p:extLst>
      <p:ext uri="{BB962C8B-B14F-4D97-AF65-F5344CB8AC3E}">
        <p14:creationId xmlns:p14="http://schemas.microsoft.com/office/powerpoint/2010/main" val="51637676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A238C-56FA-4A9E-8FCE-BF9C9B3E65D5}"/>
              </a:ext>
            </a:extLst>
          </p:cNvPr>
          <p:cNvSpPr>
            <a:spLocks noGrp="1"/>
          </p:cNvSpPr>
          <p:nvPr>
            <p:ph type="title"/>
          </p:nvPr>
        </p:nvSpPr>
        <p:spPr>
          <a:xfrm>
            <a:off x="148087" y="91955"/>
            <a:ext cx="10041146" cy="2058807"/>
          </a:xfrm>
        </p:spPr>
        <p:txBody>
          <a:bodyPr vert="horz" lIns="91440" tIns="45720" rIns="91440" bIns="45720" rtlCol="0" anchor="ctr">
            <a:noAutofit/>
          </a:bodyPr>
          <a:lstStyle/>
          <a:p>
            <a:r>
              <a:rPr lang="en-US" sz="3600" b="1" dirty="0" err="1">
                <a:latin typeface="Consolas"/>
                <a:cs typeface="Calibri"/>
              </a:rPr>
              <a:t>en</a:t>
            </a:r>
            <a:r>
              <a:rPr lang="en-US" sz="3600" b="1" dirty="0">
                <a:latin typeface="Consolas"/>
                <a:cs typeface="Calibri"/>
              </a:rPr>
              <a:t>(</a:t>
            </a:r>
            <a:r>
              <a:rPr lang="en-US" sz="3600" b="1" dirty="0" err="1">
                <a:latin typeface="Consolas"/>
                <a:cs typeface="Calibri"/>
              </a:rPr>
              <a:t>coding|crypting</a:t>
            </a:r>
            <a:r>
              <a:rPr lang="en-US" sz="3600" b="1" dirty="0">
                <a:latin typeface="Consolas"/>
                <a:cs typeface="Calibri"/>
              </a:rPr>
              <a:t>) concepts:</a:t>
            </a:r>
          </a:p>
        </p:txBody>
      </p:sp>
      <p:sp>
        <p:nvSpPr>
          <p:cNvPr id="3" name="Content Placeholder 2">
            <a:extLst>
              <a:ext uri="{FF2B5EF4-FFF2-40B4-BE49-F238E27FC236}">
                <a16:creationId xmlns:a16="http://schemas.microsoft.com/office/drawing/2014/main" id="{A97F7EA5-5296-4969-A318-78D1C7FB0398}"/>
              </a:ext>
            </a:extLst>
          </p:cNvPr>
          <p:cNvSpPr>
            <a:spLocks noGrp="1"/>
          </p:cNvSpPr>
          <p:nvPr>
            <p:ph idx="1"/>
          </p:nvPr>
        </p:nvSpPr>
        <p:spPr>
          <a:xfrm>
            <a:off x="838200" y="1796871"/>
            <a:ext cx="10515600" cy="4782658"/>
          </a:xfrm>
        </p:spPr>
        <p:txBody>
          <a:bodyPr vert="horz" lIns="91440" tIns="45720" rIns="91440" bIns="45720" rtlCol="0" anchor="t">
            <a:normAutofit/>
          </a:bodyPr>
          <a:lstStyle/>
          <a:p>
            <a:r>
              <a:rPr lang="en-US" sz="3600" b="1" dirty="0">
                <a:latin typeface="Consolas"/>
                <a:cs typeface="Calibri"/>
              </a:rPr>
              <a:t>Several encryption/encoding schemes can be leveraged if they can be reversed/decoded and it "answers the mail".</a:t>
            </a:r>
            <a:endParaRPr lang="en-US" sz="3600" dirty="0">
              <a:latin typeface="Calibri" panose="020F0502020204030204"/>
              <a:cs typeface="Calibri"/>
            </a:endParaRPr>
          </a:p>
          <a:p>
            <a:pPr lvl="1"/>
            <a:r>
              <a:rPr lang="en-US" sz="3200" dirty="0" err="1">
                <a:cs typeface="Calibri"/>
              </a:rPr>
              <a:t>Vigenère</a:t>
            </a:r>
            <a:endParaRPr lang="en-US" sz="3200" dirty="0">
              <a:cs typeface="Calibri"/>
            </a:endParaRPr>
          </a:p>
          <a:p>
            <a:pPr lvl="1"/>
            <a:r>
              <a:rPr lang="en-US" sz="3200" dirty="0">
                <a:cs typeface="Calibri"/>
              </a:rPr>
              <a:t>ROT</a:t>
            </a:r>
            <a:endParaRPr lang="en-US" sz="3200" dirty="0">
              <a:latin typeface="Calibri"/>
              <a:cs typeface="Calibri"/>
            </a:endParaRPr>
          </a:p>
          <a:p>
            <a:pPr lvl="1"/>
            <a:r>
              <a:rPr lang="en-US" sz="3200" dirty="0">
                <a:latin typeface="Calibri"/>
                <a:cs typeface="Calibri"/>
              </a:rPr>
              <a:t>AES</a:t>
            </a:r>
          </a:p>
          <a:p>
            <a:pPr lvl="1"/>
            <a:r>
              <a:rPr lang="en-US" sz="3200" dirty="0">
                <a:latin typeface="Calibri"/>
                <a:cs typeface="Calibri"/>
              </a:rPr>
              <a:t>RSA</a:t>
            </a:r>
          </a:p>
          <a:p>
            <a:pPr lvl="1"/>
            <a:r>
              <a:rPr lang="en-US" sz="3200" dirty="0" err="1">
                <a:latin typeface="Calibri"/>
                <a:cs typeface="Calibri"/>
              </a:rPr>
              <a:t>etc</a:t>
            </a:r>
            <a:endParaRPr lang="en-US" sz="3200" dirty="0">
              <a:latin typeface="Calibri"/>
              <a:cs typeface="Calibri"/>
            </a:endParaRPr>
          </a:p>
        </p:txBody>
      </p:sp>
    </p:spTree>
    <p:extLst>
      <p:ext uri="{BB962C8B-B14F-4D97-AF65-F5344CB8AC3E}">
        <p14:creationId xmlns:p14="http://schemas.microsoft.com/office/powerpoint/2010/main" val="54165967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F2B3CB-083C-4029-A7C3-07E3528A762F}"/>
              </a:ext>
            </a:extLst>
          </p:cNvPr>
          <p:cNvSpPr>
            <a:spLocks noGrp="1"/>
          </p:cNvSpPr>
          <p:nvPr>
            <p:ph idx="1"/>
          </p:nvPr>
        </p:nvSpPr>
        <p:spPr>
          <a:xfrm>
            <a:off x="838200" y="1825625"/>
            <a:ext cx="10515600" cy="4768281"/>
          </a:xfrm>
        </p:spPr>
        <p:txBody>
          <a:bodyPr vert="horz" lIns="91440" tIns="45720" rIns="91440" bIns="45720" rtlCol="0" anchor="t">
            <a:normAutofit lnSpcReduction="10000"/>
          </a:bodyPr>
          <a:lstStyle/>
          <a:p>
            <a:r>
              <a:rPr lang="en-US" sz="3200" b="1" dirty="0">
                <a:latin typeface="Consolas"/>
                <a:cs typeface="Calibri"/>
              </a:rPr>
              <a:t>Encoding in advance: The</a:t>
            </a:r>
            <a:r>
              <a:rPr lang="en-US" sz="3200" b="1" dirty="0">
                <a:latin typeface="Consolas"/>
                <a:ea typeface="+mn-lt"/>
                <a:cs typeface="+mn-lt"/>
              </a:rPr>
              <a:t> designated code is prepared in advance, with a key used to reverse the process.</a:t>
            </a:r>
            <a:endParaRPr lang="en-US" sz="3200" b="1" dirty="0">
              <a:latin typeface="Consolas"/>
              <a:cs typeface="Calibri"/>
            </a:endParaRPr>
          </a:p>
          <a:p>
            <a:r>
              <a:rPr lang="en-US" sz="3200" b="1" dirty="0">
                <a:latin typeface="Consolas"/>
                <a:cs typeface="Calibri"/>
              </a:rPr>
              <a:t>Various tools for encoding/decoding/combo:</a:t>
            </a:r>
          </a:p>
          <a:p>
            <a:pPr lvl="1"/>
            <a:r>
              <a:rPr lang="en-US" sz="2800" b="1" dirty="0" err="1">
                <a:latin typeface="Consolas"/>
                <a:cs typeface="Calibri"/>
              </a:rPr>
              <a:t>MSFVenom</a:t>
            </a:r>
            <a:endParaRPr lang="en-US" sz="2800" b="1" dirty="0">
              <a:latin typeface="Consolas"/>
              <a:cs typeface="Calibri"/>
            </a:endParaRPr>
          </a:p>
          <a:p>
            <a:pPr lvl="2"/>
            <a:r>
              <a:rPr lang="en-US" sz="2400" b="1" dirty="0">
                <a:latin typeface="Consolas"/>
                <a:cs typeface="Calibri"/>
              </a:rPr>
              <a:t>Extra steps must be taken to ensure </a:t>
            </a:r>
            <a:r>
              <a:rPr lang="en-US" sz="2400" b="1" dirty="0" err="1">
                <a:latin typeface="Consolas"/>
                <a:cs typeface="Calibri"/>
              </a:rPr>
              <a:t>msfvenom's</a:t>
            </a:r>
            <a:r>
              <a:rPr lang="en-US" sz="2400" b="1" dirty="0">
                <a:latin typeface="Consolas"/>
                <a:cs typeface="Calibri"/>
              </a:rPr>
              <a:t> alphanumeric is truly all-</a:t>
            </a:r>
            <a:r>
              <a:rPr lang="en-US" sz="2400" b="1" dirty="0" err="1">
                <a:latin typeface="Consolas"/>
                <a:cs typeface="Calibri"/>
              </a:rPr>
              <a:t>alphanum</a:t>
            </a:r>
            <a:r>
              <a:rPr lang="en-US" sz="2400" b="1" dirty="0">
                <a:latin typeface="Consolas"/>
                <a:cs typeface="Calibri"/>
              </a:rPr>
              <a:t> </a:t>
            </a:r>
          </a:p>
          <a:p>
            <a:pPr lvl="1"/>
            <a:r>
              <a:rPr lang="en-US" sz="2800" b="1" dirty="0">
                <a:latin typeface="Consolas"/>
                <a:cs typeface="Calibri"/>
              </a:rPr>
              <a:t>Veil/ unicorn, </a:t>
            </a:r>
            <a:r>
              <a:rPr lang="en-US" sz="2800" b="1" dirty="0" err="1">
                <a:latin typeface="Consolas"/>
                <a:cs typeface="Calibri"/>
              </a:rPr>
              <a:t>etc</a:t>
            </a:r>
            <a:endParaRPr lang="en-US" sz="2800" b="1" dirty="0">
              <a:latin typeface="Consolas"/>
              <a:cs typeface="Calibri"/>
            </a:endParaRPr>
          </a:p>
          <a:p>
            <a:pPr lvl="1"/>
            <a:r>
              <a:rPr lang="en-US" sz="2800" b="1" dirty="0">
                <a:latin typeface="Consolas"/>
                <a:cs typeface="Calibri"/>
              </a:rPr>
              <a:t>Manual scripts and methods (XOR is a commonly used as a cipher)</a:t>
            </a:r>
          </a:p>
          <a:p>
            <a:pPr lvl="1"/>
            <a:r>
              <a:rPr lang="en-US" b="1" dirty="0">
                <a:latin typeface="Consolas"/>
                <a:cs typeface="Calibri"/>
              </a:rPr>
              <a:t>Tons others</a:t>
            </a:r>
          </a:p>
        </p:txBody>
      </p:sp>
      <p:sp>
        <p:nvSpPr>
          <p:cNvPr id="7" name="Title 1">
            <a:extLst>
              <a:ext uri="{FF2B5EF4-FFF2-40B4-BE49-F238E27FC236}">
                <a16:creationId xmlns:a16="http://schemas.microsoft.com/office/drawing/2014/main" id="{BB7FD602-814C-4BBE-8A33-02855D67DF66}"/>
              </a:ext>
            </a:extLst>
          </p:cNvPr>
          <p:cNvSpPr txBox="1">
            <a:spLocks/>
          </p:cNvSpPr>
          <p:nvPr/>
        </p:nvSpPr>
        <p:spPr>
          <a:xfrm>
            <a:off x="990600" y="5175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err="1">
                <a:latin typeface="Consolas"/>
                <a:cs typeface="Calibri"/>
              </a:rPr>
              <a:t>en</a:t>
            </a:r>
            <a:r>
              <a:rPr lang="en-US" b="1" dirty="0">
                <a:latin typeface="Consolas"/>
                <a:cs typeface="Calibri"/>
              </a:rPr>
              <a:t>(</a:t>
            </a:r>
            <a:r>
              <a:rPr lang="en-US" b="1" dirty="0" err="1">
                <a:latin typeface="Consolas"/>
                <a:cs typeface="Calibri"/>
              </a:rPr>
              <a:t>coding|crypting</a:t>
            </a:r>
            <a:r>
              <a:rPr lang="en-US" b="1" dirty="0">
                <a:latin typeface="Consolas"/>
                <a:cs typeface="Calibri"/>
              </a:rPr>
              <a:t>) concepts:</a:t>
            </a:r>
          </a:p>
        </p:txBody>
      </p:sp>
    </p:spTree>
    <p:extLst>
      <p:ext uri="{BB962C8B-B14F-4D97-AF65-F5344CB8AC3E}">
        <p14:creationId xmlns:p14="http://schemas.microsoft.com/office/powerpoint/2010/main" val="114974742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F2B3CB-083C-4029-A7C3-07E3528A762F}"/>
              </a:ext>
            </a:extLst>
          </p:cNvPr>
          <p:cNvSpPr>
            <a:spLocks noGrp="1"/>
          </p:cNvSpPr>
          <p:nvPr>
            <p:ph idx="1"/>
          </p:nvPr>
        </p:nvSpPr>
        <p:spPr>
          <a:xfrm>
            <a:off x="263106" y="1825625"/>
            <a:ext cx="11090694" cy="4768281"/>
          </a:xfrm>
        </p:spPr>
        <p:txBody>
          <a:bodyPr vert="horz" lIns="91440" tIns="45720" rIns="91440" bIns="45720" rtlCol="0" anchor="t">
            <a:noAutofit/>
          </a:bodyPr>
          <a:lstStyle/>
          <a:p>
            <a:pPr marL="0" indent="0">
              <a:buNone/>
            </a:pPr>
            <a:r>
              <a:rPr lang="en-US" sz="3600" b="1">
                <a:solidFill>
                  <a:srgbClr val="00F64C"/>
                </a:solidFill>
                <a:latin typeface="Consolas"/>
                <a:ea typeface="+mn-lt"/>
                <a:cs typeface="+mn-lt"/>
              </a:rPr>
              <a:t>shellcode = ("\xB8\x85\x5C ... ")</a:t>
            </a:r>
          </a:p>
          <a:p>
            <a:pPr marL="0" indent="0">
              <a:buNone/>
            </a:pPr>
            <a:r>
              <a:rPr lang="en-US" sz="3600" b="1">
                <a:solidFill>
                  <a:srgbClr val="00F64C"/>
                </a:solidFill>
                <a:latin typeface="Consolas"/>
                <a:cs typeface="Calibri"/>
              </a:rPr>
              <a:t>encoded = ""</a:t>
            </a:r>
          </a:p>
          <a:p>
            <a:pPr marL="0" indent="0">
              <a:buNone/>
            </a:pPr>
            <a:r>
              <a:rPr lang="en-US" sz="3600" b="1">
                <a:solidFill>
                  <a:srgbClr val="00F64C"/>
                </a:solidFill>
                <a:latin typeface="Consolas"/>
                <a:cs typeface="Calibri"/>
              </a:rPr>
              <a:t>for x in bytearray(shellcode):</a:t>
            </a:r>
          </a:p>
          <a:p>
            <a:pPr marL="0" indent="0">
              <a:buNone/>
            </a:pPr>
            <a:r>
              <a:rPr lang="en-US" sz="3600" b="1">
                <a:solidFill>
                  <a:srgbClr val="00F64C"/>
                </a:solidFill>
                <a:latin typeface="Consolas"/>
                <a:cs typeface="Calibri"/>
              </a:rPr>
              <a:t>    </a:t>
            </a:r>
            <a:r>
              <a:rPr lang="en-US" sz="3600" b="1">
                <a:solidFill>
                  <a:srgbClr val="00F64C"/>
                </a:solidFill>
                <a:latin typeface="Consolas"/>
                <a:ea typeface="+mn-lt"/>
                <a:cs typeface="+mn-lt"/>
              </a:rPr>
              <a:t>y = x^ &lt; your key in hex, ie. 0xAA &gt; </a:t>
            </a:r>
          </a:p>
          <a:p>
            <a:pPr marL="0" indent="0">
              <a:buNone/>
            </a:pPr>
            <a:r>
              <a:rPr lang="en-US" sz="3600" b="1">
                <a:solidFill>
                  <a:srgbClr val="00F64C"/>
                </a:solidFill>
                <a:latin typeface="Consolas"/>
                <a:ea typeface="+mn-lt"/>
                <a:cs typeface="+mn-lt"/>
              </a:rPr>
              <a:t>    encoded += "\\x"</a:t>
            </a:r>
          </a:p>
          <a:p>
            <a:pPr marL="0" indent="0">
              <a:buNone/>
            </a:pPr>
            <a:r>
              <a:rPr lang="en-US" sz="3600" b="1">
                <a:solidFill>
                  <a:srgbClr val="00F64C"/>
                </a:solidFill>
                <a:latin typeface="Consolas"/>
                <a:ea typeface="+mn-lt"/>
                <a:cs typeface="+mn-lt"/>
              </a:rPr>
              <a:t>    encoded += '%02x' % y</a:t>
            </a:r>
            <a:endParaRPr lang="en-US" sz="4400" b="1">
              <a:solidFill>
                <a:srgbClr val="00F64C"/>
              </a:solidFill>
              <a:latin typeface="Consolas"/>
              <a:cs typeface="Calibri"/>
            </a:endParaRPr>
          </a:p>
        </p:txBody>
      </p:sp>
      <p:sp>
        <p:nvSpPr>
          <p:cNvPr id="5" name="Title 1">
            <a:extLst>
              <a:ext uri="{FF2B5EF4-FFF2-40B4-BE49-F238E27FC236}">
                <a16:creationId xmlns:a16="http://schemas.microsoft.com/office/drawing/2014/main" id="{FF84A4CB-6A5C-42F6-8D93-D1CEC3174E2E}"/>
              </a:ext>
            </a:extLst>
          </p:cNvPr>
          <p:cNvSpPr txBox="1">
            <a:spLocks/>
          </p:cNvSpPr>
          <p:nvPr/>
        </p:nvSpPr>
        <p:spPr>
          <a:xfrm>
            <a:off x="990600" y="5175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a:latin typeface="Consolas"/>
                <a:cs typeface="Calibri"/>
              </a:rPr>
              <a:t>en(coding|crypting) concepts:</a:t>
            </a:r>
          </a:p>
        </p:txBody>
      </p:sp>
    </p:spTree>
    <p:extLst>
      <p:ext uri="{BB962C8B-B14F-4D97-AF65-F5344CB8AC3E}">
        <p14:creationId xmlns:p14="http://schemas.microsoft.com/office/powerpoint/2010/main" val="417957175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F2B3CB-083C-4029-A7C3-07E3528A762F}"/>
              </a:ext>
            </a:extLst>
          </p:cNvPr>
          <p:cNvSpPr>
            <a:spLocks noGrp="1"/>
          </p:cNvSpPr>
          <p:nvPr>
            <p:ph idx="1"/>
          </p:nvPr>
        </p:nvSpPr>
        <p:spPr/>
        <p:txBody>
          <a:bodyPr vert="horz" lIns="91440" tIns="45720" rIns="91440" bIns="45720" rtlCol="0" anchor="t">
            <a:normAutofit/>
          </a:bodyPr>
          <a:lstStyle/>
          <a:p>
            <a:r>
              <a:rPr lang="en-US" sz="3600" b="1">
                <a:latin typeface="Consolas"/>
                <a:cs typeface="Calibri"/>
              </a:rPr>
              <a:t>Decoder stub</a:t>
            </a:r>
            <a:endParaRPr lang="en-US" sz="3200">
              <a:latin typeface="Calibri"/>
              <a:cs typeface="Calibri"/>
            </a:endParaRPr>
          </a:p>
          <a:p>
            <a:r>
              <a:rPr lang="en-US" sz="3200" b="1">
                <a:latin typeface="Consolas"/>
                <a:cs typeface="Calibri"/>
              </a:rPr>
              <a:t>Various techniques for decoding:</a:t>
            </a:r>
            <a:endParaRPr lang="en-US" sz="3200">
              <a:latin typeface="Calibri" panose="020F0502020204030204"/>
              <a:cs typeface="Calibri"/>
            </a:endParaRPr>
          </a:p>
          <a:p>
            <a:pPr lvl="1"/>
            <a:r>
              <a:rPr lang="en-US" sz="3200" b="1" dirty="0">
                <a:latin typeface="Consolas"/>
                <a:cs typeface="Calibri"/>
              </a:rPr>
              <a:t>Decoder 'stub' (essentially a </a:t>
            </a:r>
            <a:r>
              <a:rPr lang="en-US" sz="3200" b="1" dirty="0">
                <a:solidFill>
                  <a:srgbClr val="00F64C"/>
                </a:solidFill>
                <a:latin typeface="Consolas"/>
                <a:cs typeface="Calibri"/>
              </a:rPr>
              <a:t>For-loop</a:t>
            </a:r>
            <a:r>
              <a:rPr lang="en-US" sz="3200" b="1" dirty="0">
                <a:latin typeface="Consolas"/>
                <a:cs typeface="Calibri"/>
              </a:rPr>
              <a:t>) </a:t>
            </a:r>
          </a:p>
          <a:p>
            <a:pPr lvl="1"/>
            <a:r>
              <a:rPr lang="en-US" sz="3200" b="1">
                <a:latin typeface="Consolas"/>
                <a:cs typeface="Calibri"/>
              </a:rPr>
              <a:t>Manually incrementing </a:t>
            </a:r>
          </a:p>
          <a:p>
            <a:pPr lvl="1"/>
            <a:r>
              <a:rPr lang="en-US" sz="3200" b="1" dirty="0">
                <a:latin typeface="Consolas"/>
                <a:cs typeface="Calibri"/>
              </a:rPr>
              <a:t>Both involve utilizing a delimiter (such as a character or an address) or accounting for size</a:t>
            </a:r>
          </a:p>
        </p:txBody>
      </p:sp>
      <p:sp>
        <p:nvSpPr>
          <p:cNvPr id="7" name="Title 1">
            <a:extLst>
              <a:ext uri="{FF2B5EF4-FFF2-40B4-BE49-F238E27FC236}">
                <a16:creationId xmlns:a16="http://schemas.microsoft.com/office/drawing/2014/main" id="{947A6165-FA24-4035-A214-8FF5836D1110}"/>
              </a:ext>
            </a:extLst>
          </p:cNvPr>
          <p:cNvSpPr txBox="1">
            <a:spLocks/>
          </p:cNvSpPr>
          <p:nvPr/>
        </p:nvSpPr>
        <p:spPr>
          <a:xfrm>
            <a:off x="990600" y="5175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a:latin typeface="Consolas"/>
                <a:cs typeface="Calibri"/>
              </a:rPr>
              <a:t>en(coding|crypting) concepts:</a:t>
            </a:r>
          </a:p>
        </p:txBody>
      </p:sp>
    </p:spTree>
    <p:extLst>
      <p:ext uri="{BB962C8B-B14F-4D97-AF65-F5344CB8AC3E}">
        <p14:creationId xmlns:p14="http://schemas.microsoft.com/office/powerpoint/2010/main" val="252823490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622DF-E00A-4A0D-9E69-DD21651F09B6}"/>
              </a:ext>
            </a:extLst>
          </p:cNvPr>
          <p:cNvSpPr>
            <a:spLocks noGrp="1"/>
          </p:cNvSpPr>
          <p:nvPr>
            <p:ph type="title"/>
          </p:nvPr>
        </p:nvSpPr>
        <p:spPr/>
        <p:txBody>
          <a:bodyPr/>
          <a:lstStyle/>
          <a:p>
            <a:r>
              <a:rPr lang="en-US" b="1">
                <a:latin typeface="Consolas"/>
                <a:cs typeface="Calibri"/>
              </a:rPr>
              <a:t>en(coding|crypting) concepts:</a:t>
            </a:r>
          </a:p>
        </p:txBody>
      </p:sp>
      <p:sp>
        <p:nvSpPr>
          <p:cNvPr id="3" name="Content Placeholder 2">
            <a:extLst>
              <a:ext uri="{FF2B5EF4-FFF2-40B4-BE49-F238E27FC236}">
                <a16:creationId xmlns:a16="http://schemas.microsoft.com/office/drawing/2014/main" id="{A5F2B3CB-083C-4029-A7C3-07E3528A762F}"/>
              </a:ext>
            </a:extLst>
          </p:cNvPr>
          <p:cNvSpPr>
            <a:spLocks noGrp="1"/>
          </p:cNvSpPr>
          <p:nvPr>
            <p:ph idx="1"/>
          </p:nvPr>
        </p:nvSpPr>
        <p:spPr/>
        <p:txBody>
          <a:bodyPr vert="horz" lIns="91440" tIns="45720" rIns="91440" bIns="45720" rtlCol="0" anchor="t">
            <a:normAutofit/>
          </a:bodyPr>
          <a:lstStyle/>
          <a:p>
            <a:r>
              <a:rPr lang="en-US" sz="3600" b="1">
                <a:latin typeface="Consolas"/>
                <a:cs typeface="Calibri"/>
              </a:rPr>
              <a:t>Decoder stubs are easy fodder for Defender.</a:t>
            </a:r>
          </a:p>
          <a:p>
            <a:r>
              <a:rPr lang="en-US" sz="3600" b="1">
                <a:latin typeface="Consolas"/>
                <a:cs typeface="Calibri"/>
              </a:rPr>
              <a:t>Anything bare-bones </a:t>
            </a:r>
            <a:r>
              <a:rPr lang="en-US" sz="3600" b="1" err="1">
                <a:latin typeface="Consolas"/>
                <a:cs typeface="Calibri"/>
              </a:rPr>
              <a:t>MSFVenom</a:t>
            </a:r>
            <a:r>
              <a:rPr lang="en-US" sz="3600" b="1">
                <a:latin typeface="Consolas"/>
                <a:cs typeface="Calibri"/>
              </a:rPr>
              <a:t> is easy fodder for Defender.</a:t>
            </a:r>
          </a:p>
          <a:p>
            <a:r>
              <a:rPr lang="en-US" sz="3600" b="1">
                <a:latin typeface="Consolas"/>
                <a:cs typeface="Calibri"/>
              </a:rPr>
              <a:t>Later in polymorphic examples the primary decoder must be decoded itself</a:t>
            </a:r>
          </a:p>
        </p:txBody>
      </p:sp>
    </p:spTree>
    <p:extLst>
      <p:ext uri="{BB962C8B-B14F-4D97-AF65-F5344CB8AC3E}">
        <p14:creationId xmlns:p14="http://schemas.microsoft.com/office/powerpoint/2010/main" val="26950717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6DD824B-DC1E-457A-8CFA-8BFB58298EA9}"/>
              </a:ext>
            </a:extLst>
          </p:cNvPr>
          <p:cNvSpPr>
            <a:spLocks noGrp="1"/>
          </p:cNvSpPr>
          <p:nvPr>
            <p:ph idx="1"/>
          </p:nvPr>
        </p:nvSpPr>
        <p:spPr>
          <a:xfrm>
            <a:off x="170571" y="140677"/>
            <a:ext cx="11744763" cy="6443003"/>
          </a:xfrm>
        </p:spPr>
        <p:txBody>
          <a:bodyPr vert="horz" lIns="91440" tIns="45720" rIns="91440" bIns="45720" rtlCol="0" anchor="t">
            <a:normAutofit lnSpcReduction="10000"/>
          </a:bodyPr>
          <a:lstStyle/>
          <a:p>
            <a:r>
              <a:rPr lang="en-US" sz="4000" b="1" dirty="0">
                <a:ea typeface="+mn-lt"/>
                <a:cs typeface="+mn-lt"/>
              </a:rPr>
              <a:t>JMP/CALL/POP example</a:t>
            </a:r>
            <a:endParaRPr lang="en-US" sz="4000" b="1" dirty="0">
              <a:latin typeface="Consolas"/>
              <a:cs typeface="Calibri"/>
            </a:endParaRPr>
          </a:p>
          <a:p>
            <a:r>
              <a:rPr lang="en-US" sz="4000" b="1" dirty="0">
                <a:latin typeface="Consolas"/>
                <a:cs typeface="Calibri"/>
              </a:rPr>
              <a:t>polymorphism: bit shifting</a:t>
            </a:r>
          </a:p>
          <a:p>
            <a:r>
              <a:rPr lang="en-US" sz="4000" b="1" dirty="0">
                <a:latin typeface="Consolas"/>
                <a:cs typeface="Calibri"/>
              </a:rPr>
              <a:t>polymorphism: mini math example</a:t>
            </a:r>
          </a:p>
          <a:p>
            <a:r>
              <a:rPr lang="en-US" sz="4000" b="1" dirty="0">
                <a:latin typeface="Consolas"/>
                <a:cs typeface="Calibri"/>
              </a:rPr>
              <a:t>polymorphism: random loops</a:t>
            </a:r>
          </a:p>
          <a:p>
            <a:r>
              <a:rPr lang="en-US" sz="4000" b="1" dirty="0">
                <a:latin typeface="Consolas"/>
                <a:cs typeface="Calibri"/>
              </a:rPr>
              <a:t>polymorphism: Junk insertion/ removal</a:t>
            </a:r>
          </a:p>
          <a:p>
            <a:r>
              <a:rPr lang="en-US" sz="4000" b="1" dirty="0">
                <a:latin typeface="Consolas"/>
                <a:cs typeface="Calibri"/>
              </a:rPr>
              <a:t>polymorphism: Alternate instructions</a:t>
            </a:r>
          </a:p>
          <a:p>
            <a:r>
              <a:rPr lang="en-US" sz="4000" b="1" dirty="0">
                <a:latin typeface="Consolas"/>
                <a:cs typeface="Calibri"/>
              </a:rPr>
              <a:t>Carving</a:t>
            </a:r>
          </a:p>
          <a:p>
            <a:r>
              <a:rPr lang="en-US" sz="4000" b="1" dirty="0">
                <a:latin typeface="Consolas"/>
                <a:cs typeface="Calibri"/>
              </a:rPr>
              <a:t>ROP</a:t>
            </a:r>
          </a:p>
          <a:p>
            <a:r>
              <a:rPr lang="en-US" sz="4000" b="1" dirty="0">
                <a:latin typeface="Consolas"/>
                <a:cs typeface="Calibri"/>
              </a:rPr>
              <a:t>Tools: </a:t>
            </a:r>
            <a:r>
              <a:rPr lang="en-US" sz="4000" b="1" dirty="0" err="1">
                <a:latin typeface="Consolas"/>
                <a:cs typeface="Calibri"/>
              </a:rPr>
              <a:t>msfvenom</a:t>
            </a:r>
            <a:r>
              <a:rPr lang="en-US" sz="4000" b="1" dirty="0">
                <a:latin typeface="Consolas"/>
                <a:cs typeface="Calibri"/>
              </a:rPr>
              <a:t> (</a:t>
            </a:r>
            <a:r>
              <a:rPr lang="en-US" sz="4000" b="1" dirty="0" err="1">
                <a:latin typeface="Consolas"/>
                <a:cs typeface="Calibri"/>
              </a:rPr>
              <a:t>alpha_numeric</a:t>
            </a:r>
            <a:r>
              <a:rPr lang="en-US" sz="4000" b="1" dirty="0">
                <a:latin typeface="Consolas"/>
                <a:cs typeface="Calibri"/>
              </a:rPr>
              <a:t>)</a:t>
            </a:r>
          </a:p>
          <a:p>
            <a:r>
              <a:rPr lang="en-US" sz="4000" b="1" dirty="0">
                <a:latin typeface="Consolas"/>
                <a:cs typeface="Calibri"/>
              </a:rPr>
              <a:t>Tools: Mona </a:t>
            </a:r>
          </a:p>
          <a:p>
            <a:endParaRPr lang="en-US" sz="4000" b="1" dirty="0">
              <a:latin typeface="Consolas"/>
              <a:cs typeface="Calibri"/>
            </a:endParaRPr>
          </a:p>
        </p:txBody>
      </p:sp>
    </p:spTree>
    <p:extLst>
      <p:ext uri="{BB962C8B-B14F-4D97-AF65-F5344CB8AC3E}">
        <p14:creationId xmlns:p14="http://schemas.microsoft.com/office/powerpoint/2010/main" val="404285672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622DF-E00A-4A0D-9E69-DD21651F09B6}"/>
              </a:ext>
            </a:extLst>
          </p:cNvPr>
          <p:cNvSpPr>
            <a:spLocks noGrp="1"/>
          </p:cNvSpPr>
          <p:nvPr>
            <p:ph type="title"/>
          </p:nvPr>
        </p:nvSpPr>
        <p:spPr>
          <a:xfrm>
            <a:off x="838200" y="63200"/>
            <a:ext cx="10515600" cy="1325563"/>
          </a:xfrm>
        </p:spPr>
        <p:txBody>
          <a:bodyPr/>
          <a:lstStyle/>
          <a:p>
            <a:r>
              <a:rPr lang="en-US" b="1">
                <a:latin typeface="Consolas"/>
                <a:cs typeface="Calibri"/>
              </a:rPr>
              <a:t>en(coding|crypting) concepts:</a:t>
            </a:r>
          </a:p>
        </p:txBody>
      </p:sp>
      <p:sp>
        <p:nvSpPr>
          <p:cNvPr id="3" name="Content Placeholder 2">
            <a:extLst>
              <a:ext uri="{FF2B5EF4-FFF2-40B4-BE49-F238E27FC236}">
                <a16:creationId xmlns:a16="http://schemas.microsoft.com/office/drawing/2014/main" id="{A5F2B3CB-083C-4029-A7C3-07E3528A762F}"/>
              </a:ext>
            </a:extLst>
          </p:cNvPr>
          <p:cNvSpPr>
            <a:spLocks noGrp="1"/>
          </p:cNvSpPr>
          <p:nvPr>
            <p:ph idx="1"/>
          </p:nvPr>
        </p:nvSpPr>
        <p:spPr>
          <a:xfrm>
            <a:off x="263106" y="1221776"/>
            <a:ext cx="11090694" cy="5400884"/>
          </a:xfrm>
        </p:spPr>
        <p:txBody>
          <a:bodyPr vert="horz" lIns="91440" tIns="45720" rIns="91440" bIns="45720" rtlCol="0" anchor="t">
            <a:noAutofit/>
          </a:bodyPr>
          <a:lstStyle/>
          <a:p>
            <a:r>
              <a:rPr lang="en-US" sz="3200" b="1" dirty="0">
                <a:latin typeface="Consolas"/>
                <a:cs typeface="Calibri"/>
              </a:rPr>
              <a:t>Example: JMP/CALL/POP</a:t>
            </a:r>
          </a:p>
          <a:p>
            <a:pPr lvl="1"/>
            <a:r>
              <a:rPr lang="en-US" sz="2800" b="1" dirty="0">
                <a:latin typeface="Consolas"/>
                <a:cs typeface="Calibri"/>
              </a:rPr>
              <a:t>A short jump to a wrapper subroutine</a:t>
            </a:r>
            <a:endParaRPr lang="en-US" sz="2800" b="1" dirty="0">
              <a:latin typeface="Consolas"/>
              <a:ea typeface="+mn-lt"/>
              <a:cs typeface="+mn-lt"/>
            </a:endParaRPr>
          </a:p>
          <a:p>
            <a:pPr lvl="1"/>
            <a:r>
              <a:rPr lang="en-US" sz="2800" b="1" dirty="0">
                <a:latin typeface="Consolas"/>
                <a:cs typeface="Calibri"/>
              </a:rPr>
              <a:t>A useful pointer to a register w/ pre-encoded shellcode</a:t>
            </a:r>
          </a:p>
          <a:p>
            <a:pPr lvl="1"/>
            <a:r>
              <a:rPr lang="en-US" sz="2800" b="1" dirty="0">
                <a:latin typeface="Consolas"/>
                <a:cs typeface="Calibri"/>
              </a:rPr>
              <a:t>A decryption/decoding construct</a:t>
            </a:r>
            <a:endParaRPr lang="en-US" sz="2800" dirty="0">
              <a:ea typeface="+mn-lt"/>
              <a:cs typeface="+mn-lt"/>
            </a:endParaRPr>
          </a:p>
          <a:p>
            <a:pPr lvl="1"/>
            <a:r>
              <a:rPr lang="en-US" sz="2800" b="1" dirty="0">
                <a:latin typeface="Consolas"/>
                <a:cs typeface="Calibri"/>
              </a:rPr>
              <a:t>A conditional followed by a looping construct</a:t>
            </a:r>
            <a:endParaRPr lang="en-US" sz="2800" dirty="0">
              <a:ea typeface="+mn-lt"/>
              <a:cs typeface="+mn-lt"/>
            </a:endParaRPr>
          </a:p>
          <a:p>
            <a:pPr lvl="1"/>
            <a:r>
              <a:rPr lang="en-US" sz="2800" b="1" dirty="0">
                <a:latin typeface="Consolas"/>
                <a:cs typeface="Calibri"/>
              </a:rPr>
              <a:t>A jump back to the start of the previously decoded operations</a:t>
            </a:r>
            <a:endParaRPr lang="en-US" sz="2800" b="1" dirty="0">
              <a:latin typeface="Consolas"/>
              <a:ea typeface="+mn-lt"/>
              <a:cs typeface="+mn-lt"/>
            </a:endParaRPr>
          </a:p>
          <a:p>
            <a:pPr lvl="1"/>
            <a:r>
              <a:rPr lang="en-US" sz="2800" b="1" dirty="0">
                <a:latin typeface="Consolas"/>
                <a:cs typeface="Calibri"/>
              </a:rPr>
              <a:t>Once done, sometimes a system call, maybe a </a:t>
            </a:r>
            <a:r>
              <a:rPr lang="en-US" sz="2800" b="1" err="1">
                <a:latin typeface="Consolas"/>
                <a:cs typeface="Calibri"/>
              </a:rPr>
              <a:t>jmp</a:t>
            </a:r>
            <a:endParaRPr lang="en-US" sz="2800" b="1">
              <a:latin typeface="Consolas"/>
              <a:cs typeface="Calibri"/>
            </a:endParaRPr>
          </a:p>
          <a:p>
            <a:pPr lvl="1"/>
            <a:r>
              <a:rPr lang="en-US" sz="2800" b="1">
                <a:latin typeface="Consolas"/>
                <a:cs typeface="Calibri"/>
              </a:rPr>
              <a:t>* Is position-independant</a:t>
            </a:r>
            <a:endParaRPr lang="en-US" sz="2800" b="1" dirty="0">
              <a:latin typeface="Consolas"/>
              <a:cs typeface="Calibri"/>
            </a:endParaRPr>
          </a:p>
          <a:p>
            <a:r>
              <a:rPr lang="en-US" sz="3200" b="1">
                <a:latin typeface="Consolas"/>
                <a:cs typeface="Calibri"/>
              </a:rPr>
              <a:t>Scripts like this are </a:t>
            </a:r>
            <a:r>
              <a:rPr lang="en-US" sz="3200" b="1" dirty="0">
                <a:latin typeface="Consolas"/>
                <a:cs typeface="Calibri"/>
              </a:rPr>
              <a:t>pretty easy to make / find</a:t>
            </a:r>
            <a:endParaRPr lang="en-US" sz="3600" b="1" dirty="0">
              <a:latin typeface="Consolas"/>
              <a:cs typeface="Calibri"/>
            </a:endParaRPr>
          </a:p>
        </p:txBody>
      </p:sp>
    </p:spTree>
    <p:extLst>
      <p:ext uri="{BB962C8B-B14F-4D97-AF65-F5344CB8AC3E}">
        <p14:creationId xmlns:p14="http://schemas.microsoft.com/office/powerpoint/2010/main" val="88801894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F2B3CB-083C-4029-A7C3-07E3528A762F}"/>
              </a:ext>
            </a:extLst>
          </p:cNvPr>
          <p:cNvSpPr>
            <a:spLocks noGrp="1"/>
          </p:cNvSpPr>
          <p:nvPr>
            <p:ph idx="1"/>
          </p:nvPr>
        </p:nvSpPr>
        <p:spPr>
          <a:xfrm>
            <a:off x="7221748" y="129098"/>
            <a:ext cx="5857336" cy="6579826"/>
          </a:xfrm>
        </p:spPr>
        <p:txBody>
          <a:bodyPr vert="horz" lIns="91440" tIns="45720" rIns="91440" bIns="45720" rtlCol="0" anchor="t">
            <a:normAutofit fontScale="62500" lnSpcReduction="20000"/>
          </a:bodyPr>
          <a:lstStyle/>
          <a:p>
            <a:pPr marL="0" indent="0">
              <a:lnSpc>
                <a:spcPct val="120000"/>
              </a:lnSpc>
              <a:spcBef>
                <a:spcPts val="0"/>
              </a:spcBef>
              <a:buNone/>
            </a:pPr>
            <a:r>
              <a:rPr lang="en-US" b="1">
                <a:solidFill>
                  <a:srgbClr val="00F64C"/>
                </a:solidFill>
                <a:latin typeface="Consolas"/>
                <a:ea typeface="+mn-lt"/>
                <a:cs typeface="+mn-lt"/>
              </a:rPr>
              <a:t>    _start:</a:t>
            </a:r>
          </a:p>
          <a:p>
            <a:pPr>
              <a:lnSpc>
                <a:spcPct val="120000"/>
              </a:lnSpc>
              <a:spcBef>
                <a:spcPts val="0"/>
              </a:spcBef>
              <a:buNone/>
            </a:pPr>
            <a:r>
              <a:rPr lang="en-US" b="1">
                <a:solidFill>
                  <a:srgbClr val="00F64C"/>
                </a:solidFill>
                <a:latin typeface="Consolas"/>
                <a:ea typeface="+mn-lt"/>
                <a:cs typeface="+mn-lt"/>
              </a:rPr>
              <a:t>        jmp call_shellcode</a:t>
            </a:r>
          </a:p>
          <a:p>
            <a:pPr>
              <a:lnSpc>
                <a:spcPct val="120000"/>
              </a:lnSpc>
              <a:spcBef>
                <a:spcPts val="0"/>
              </a:spcBef>
              <a:buNone/>
            </a:pPr>
            <a:r>
              <a:rPr lang="en-US" b="1">
                <a:solidFill>
                  <a:srgbClr val="00F64C"/>
                </a:solidFill>
                <a:latin typeface="Consolas"/>
                <a:ea typeface="+mn-lt"/>
                <a:cs typeface="+mn-lt"/>
              </a:rPr>
              <a:t>        main_subroutine:</a:t>
            </a:r>
          </a:p>
          <a:p>
            <a:pPr>
              <a:lnSpc>
                <a:spcPct val="120000"/>
              </a:lnSpc>
              <a:spcBef>
                <a:spcPts val="0"/>
              </a:spcBef>
              <a:buNone/>
            </a:pPr>
            <a:r>
              <a:rPr lang="en-US" b="1">
                <a:solidFill>
                  <a:srgbClr val="00F64C"/>
                </a:solidFill>
                <a:latin typeface="Consolas"/>
                <a:ea typeface="+mn-lt"/>
                <a:cs typeface="+mn-lt"/>
              </a:rPr>
              <a:t>            pop rdi</a:t>
            </a:r>
          </a:p>
          <a:p>
            <a:pPr>
              <a:lnSpc>
                <a:spcPct val="120000"/>
              </a:lnSpc>
              <a:spcBef>
                <a:spcPts val="0"/>
              </a:spcBef>
              <a:buNone/>
            </a:pPr>
            <a:r>
              <a:rPr lang="en-US" b="1">
                <a:solidFill>
                  <a:srgbClr val="00F64C"/>
                </a:solidFill>
                <a:latin typeface="Consolas"/>
                <a:ea typeface="+mn-lt"/>
                <a:cs typeface="+mn-lt"/>
              </a:rPr>
              <a:t>            add rcx, 48</a:t>
            </a:r>
          </a:p>
          <a:p>
            <a:pPr>
              <a:lnSpc>
                <a:spcPct val="120000"/>
              </a:lnSpc>
              <a:spcBef>
                <a:spcPts val="0"/>
              </a:spcBef>
              <a:buNone/>
            </a:pPr>
            <a:r>
              <a:rPr lang="en-US" b="1">
                <a:solidFill>
                  <a:srgbClr val="00F64C"/>
                </a:solidFill>
                <a:latin typeface="Consolas"/>
                <a:ea typeface="+mn-lt"/>
                <a:cs typeface="+mn-lt"/>
              </a:rPr>
              <a:t>            move2stack:</a:t>
            </a:r>
          </a:p>
          <a:p>
            <a:pPr>
              <a:lnSpc>
                <a:spcPct val="120000"/>
              </a:lnSpc>
              <a:spcBef>
                <a:spcPts val="0"/>
              </a:spcBef>
              <a:buNone/>
            </a:pPr>
            <a:r>
              <a:rPr lang="en-US" b="1">
                <a:solidFill>
                  <a:srgbClr val="00F64C"/>
                </a:solidFill>
                <a:latin typeface="Consolas"/>
                <a:ea typeface="+mn-lt"/>
                <a:cs typeface="+mn-lt"/>
              </a:rPr>
              <a:t>                mov r9, [rdi+rcx]</a:t>
            </a:r>
          </a:p>
          <a:p>
            <a:pPr>
              <a:lnSpc>
                <a:spcPct val="120000"/>
              </a:lnSpc>
              <a:spcBef>
                <a:spcPts val="0"/>
              </a:spcBef>
              <a:buNone/>
            </a:pPr>
            <a:r>
              <a:rPr lang="en-US" b="1">
                <a:solidFill>
                  <a:srgbClr val="00F64C"/>
                </a:solidFill>
                <a:latin typeface="Consolas"/>
                <a:ea typeface="+mn-lt"/>
                <a:cs typeface="+mn-lt"/>
              </a:rPr>
              <a:t>                push r9</a:t>
            </a:r>
          </a:p>
          <a:p>
            <a:pPr>
              <a:lnSpc>
                <a:spcPct val="120000"/>
              </a:lnSpc>
              <a:spcBef>
                <a:spcPts val="0"/>
              </a:spcBef>
              <a:buNone/>
            </a:pPr>
            <a:r>
              <a:rPr lang="en-US" b="1">
                <a:solidFill>
                  <a:srgbClr val="00F64C"/>
                </a:solidFill>
                <a:latin typeface="Consolas"/>
                <a:ea typeface="+mn-lt"/>
                <a:cs typeface="+mn-lt"/>
              </a:rPr>
              <a:t>                sub rcx, 8</a:t>
            </a:r>
          </a:p>
          <a:p>
            <a:pPr>
              <a:lnSpc>
                <a:spcPct val="120000"/>
              </a:lnSpc>
              <a:spcBef>
                <a:spcPts val="0"/>
              </a:spcBef>
              <a:buNone/>
            </a:pPr>
            <a:r>
              <a:rPr lang="en-US" b="1">
                <a:solidFill>
                  <a:srgbClr val="00F64C"/>
                </a:solidFill>
                <a:latin typeface="Consolas"/>
                <a:ea typeface="+mn-lt"/>
                <a:cs typeface="+mn-lt"/>
              </a:rPr>
              <a:t>                cmp rax, rcx</a:t>
            </a:r>
          </a:p>
          <a:p>
            <a:pPr>
              <a:lnSpc>
                <a:spcPct val="120000"/>
              </a:lnSpc>
              <a:spcBef>
                <a:spcPts val="0"/>
              </a:spcBef>
              <a:buNone/>
            </a:pPr>
            <a:r>
              <a:rPr lang="en-US" b="1">
                <a:solidFill>
                  <a:srgbClr val="00F64C"/>
                </a:solidFill>
                <a:latin typeface="Consolas"/>
                <a:ea typeface="+mn-lt"/>
                <a:cs typeface="+mn-lt"/>
              </a:rPr>
              <a:t>                jle move2stack</a:t>
            </a:r>
          </a:p>
          <a:p>
            <a:pPr>
              <a:lnSpc>
                <a:spcPct val="120000"/>
              </a:lnSpc>
              <a:spcBef>
                <a:spcPts val="0"/>
              </a:spcBef>
              <a:buNone/>
            </a:pPr>
            <a:r>
              <a:rPr lang="en-US" b="1">
                <a:solidFill>
                  <a:srgbClr val="00F64C"/>
                </a:solidFill>
                <a:latin typeface="Consolas"/>
                <a:ea typeface="+mn-lt"/>
                <a:cs typeface="+mn-lt"/>
              </a:rPr>
              <a:t>            mov r9, rsp</a:t>
            </a:r>
          </a:p>
          <a:p>
            <a:pPr>
              <a:lnSpc>
                <a:spcPct val="120000"/>
              </a:lnSpc>
              <a:spcBef>
                <a:spcPts val="0"/>
              </a:spcBef>
              <a:buNone/>
            </a:pPr>
            <a:r>
              <a:rPr lang="en-US" b="1">
                <a:solidFill>
                  <a:srgbClr val="00F64C"/>
                </a:solidFill>
                <a:latin typeface="Consolas"/>
                <a:ea typeface="+mn-lt"/>
                <a:cs typeface="+mn-lt"/>
              </a:rPr>
              <a:t>            xor rcx, rcx</a:t>
            </a:r>
          </a:p>
          <a:p>
            <a:pPr>
              <a:lnSpc>
                <a:spcPct val="120000"/>
              </a:lnSpc>
              <a:spcBef>
                <a:spcPts val="0"/>
              </a:spcBef>
              <a:buNone/>
            </a:pPr>
            <a:r>
              <a:rPr lang="en-US" b="1">
                <a:solidFill>
                  <a:srgbClr val="00F64C"/>
                </a:solidFill>
                <a:latin typeface="Consolas"/>
                <a:ea typeface="+mn-lt"/>
                <a:cs typeface="+mn-lt"/>
              </a:rPr>
              <a:t>            add cl, 41</a:t>
            </a:r>
          </a:p>
          <a:p>
            <a:pPr>
              <a:lnSpc>
                <a:spcPct val="120000"/>
              </a:lnSpc>
              <a:spcBef>
                <a:spcPts val="0"/>
              </a:spcBef>
              <a:buNone/>
            </a:pPr>
            <a:r>
              <a:rPr lang="en-US" b="1">
                <a:solidFill>
                  <a:srgbClr val="00F64C"/>
                </a:solidFill>
                <a:latin typeface="Consolas"/>
                <a:ea typeface="+mn-lt"/>
                <a:cs typeface="+mn-lt"/>
              </a:rPr>
              <a:t>            xor:</a:t>
            </a:r>
          </a:p>
          <a:p>
            <a:pPr>
              <a:lnSpc>
                <a:spcPct val="120000"/>
              </a:lnSpc>
              <a:spcBef>
                <a:spcPts val="0"/>
              </a:spcBef>
              <a:buNone/>
            </a:pPr>
            <a:r>
              <a:rPr lang="en-US" b="1">
                <a:solidFill>
                  <a:srgbClr val="00F64C"/>
                </a:solidFill>
                <a:latin typeface="Consolas"/>
                <a:ea typeface="+mn-lt"/>
                <a:cs typeface="+mn-lt"/>
              </a:rPr>
              <a:t>               xor byte [r9], 0xAA</a:t>
            </a:r>
          </a:p>
          <a:p>
            <a:pPr>
              <a:lnSpc>
                <a:spcPct val="120000"/>
              </a:lnSpc>
              <a:spcBef>
                <a:spcPts val="0"/>
              </a:spcBef>
              <a:buNone/>
            </a:pPr>
            <a:r>
              <a:rPr lang="en-US" b="1">
                <a:solidFill>
                  <a:srgbClr val="00F64C"/>
                </a:solidFill>
                <a:latin typeface="Consolas"/>
                <a:ea typeface="+mn-lt"/>
                <a:cs typeface="+mn-lt"/>
              </a:rPr>
              <a:t>               inc r9b</a:t>
            </a:r>
          </a:p>
          <a:p>
            <a:pPr>
              <a:lnSpc>
                <a:spcPct val="120000"/>
              </a:lnSpc>
              <a:spcBef>
                <a:spcPts val="0"/>
              </a:spcBef>
              <a:buNone/>
            </a:pPr>
            <a:r>
              <a:rPr lang="en-US" b="1">
                <a:solidFill>
                  <a:srgbClr val="00F64C"/>
                </a:solidFill>
                <a:latin typeface="Consolas"/>
                <a:ea typeface="+mn-lt"/>
                <a:cs typeface="+mn-lt"/>
              </a:rPr>
              <a:t>               loop xor</a:t>
            </a:r>
          </a:p>
          <a:p>
            <a:pPr>
              <a:lnSpc>
                <a:spcPct val="120000"/>
              </a:lnSpc>
              <a:spcBef>
                <a:spcPts val="0"/>
              </a:spcBef>
              <a:buNone/>
            </a:pPr>
            <a:r>
              <a:rPr lang="en-US" b="1">
                <a:solidFill>
                  <a:srgbClr val="00F64C"/>
                </a:solidFill>
                <a:latin typeface="Consolas"/>
                <a:ea typeface="+mn-lt"/>
                <a:cs typeface="+mn-lt"/>
              </a:rPr>
              <a:t>           call rsp</a:t>
            </a:r>
            <a:endParaRPr lang="en-US" b="1">
              <a:solidFill>
                <a:srgbClr val="00F64C"/>
              </a:solidFill>
              <a:latin typeface="Consolas"/>
            </a:endParaRPr>
          </a:p>
          <a:p>
            <a:pPr>
              <a:lnSpc>
                <a:spcPct val="120000"/>
              </a:lnSpc>
              <a:spcBef>
                <a:spcPts val="0"/>
              </a:spcBef>
              <a:buNone/>
            </a:pPr>
            <a:endParaRPr lang="en-US" b="1">
              <a:solidFill>
                <a:srgbClr val="00F64C"/>
              </a:solidFill>
              <a:latin typeface="Consolas"/>
              <a:ea typeface="+mn-lt"/>
              <a:cs typeface="+mn-lt"/>
            </a:endParaRPr>
          </a:p>
          <a:p>
            <a:pPr>
              <a:lnSpc>
                <a:spcPct val="120000"/>
              </a:lnSpc>
              <a:spcBef>
                <a:spcPts val="0"/>
              </a:spcBef>
              <a:buNone/>
            </a:pPr>
            <a:r>
              <a:rPr lang="en-US" b="1">
                <a:solidFill>
                  <a:srgbClr val="00F64C"/>
                </a:solidFill>
                <a:latin typeface="Consolas"/>
                <a:ea typeface="+mn-lt"/>
                <a:cs typeface="+mn-lt"/>
              </a:rPr>
              <a:t>        call_main_subroutine:</a:t>
            </a:r>
          </a:p>
          <a:p>
            <a:pPr>
              <a:lnSpc>
                <a:spcPct val="120000"/>
              </a:lnSpc>
              <a:spcBef>
                <a:spcPts val="0"/>
              </a:spcBef>
              <a:buNone/>
            </a:pPr>
            <a:r>
              <a:rPr lang="en-US" b="1">
                <a:solidFill>
                  <a:srgbClr val="00F64C"/>
                </a:solidFill>
                <a:latin typeface="Consolas"/>
                <a:ea typeface="+mn-lt"/>
                <a:cs typeface="+mn-lt"/>
              </a:rPr>
              <a:t>            call main_subroutine</a:t>
            </a:r>
            <a:endParaRPr lang="en-US" b="1">
              <a:solidFill>
                <a:srgbClr val="00F64C"/>
              </a:solidFill>
              <a:latin typeface="Consolas"/>
            </a:endParaRPr>
          </a:p>
          <a:p>
            <a:pPr marL="0">
              <a:lnSpc>
                <a:spcPct val="120000"/>
              </a:lnSpc>
              <a:spcBef>
                <a:spcPts val="0"/>
              </a:spcBef>
              <a:buNone/>
            </a:pPr>
            <a:r>
              <a:rPr lang="en-US" b="1">
                <a:solidFill>
                  <a:srgbClr val="00F64C"/>
                </a:solidFill>
                <a:latin typeface="Consolas"/>
                <a:ea typeface="+mn-lt"/>
                <a:cs typeface="+mn-lt"/>
              </a:rPr>
              <a:t>            shellcode:  </a:t>
            </a:r>
            <a:r>
              <a:rPr lang="en-US" sz="2700" b="1">
                <a:solidFill>
                  <a:srgbClr val="00F64C"/>
                </a:solidFill>
                <a:latin typeface="Consolas"/>
                <a:ea typeface="+mn-lt"/>
                <a:cs typeface="+mn-lt"/>
              </a:rPr>
              <a:t>db &lt; snip &gt;</a:t>
            </a:r>
          </a:p>
        </p:txBody>
      </p:sp>
      <p:sp>
        <p:nvSpPr>
          <p:cNvPr id="19" name="Title 1">
            <a:extLst>
              <a:ext uri="{FF2B5EF4-FFF2-40B4-BE49-F238E27FC236}">
                <a16:creationId xmlns:a16="http://schemas.microsoft.com/office/drawing/2014/main" id="{038AD63E-F3DD-4C39-A4CC-23F1A7BA8879}"/>
              </a:ext>
            </a:extLst>
          </p:cNvPr>
          <p:cNvSpPr>
            <a:spLocks noGrp="1"/>
          </p:cNvSpPr>
          <p:nvPr>
            <p:ph type="title"/>
          </p:nvPr>
        </p:nvSpPr>
        <p:spPr>
          <a:xfrm>
            <a:off x="148087" y="135086"/>
            <a:ext cx="4505865" cy="1325563"/>
          </a:xfrm>
        </p:spPr>
        <p:txBody>
          <a:bodyPr/>
          <a:lstStyle/>
          <a:p>
            <a:r>
              <a:rPr lang="en-US" b="1">
                <a:latin typeface="Consolas"/>
                <a:cs typeface="Calibri"/>
              </a:rPr>
              <a:t>JMP/CALL/POP</a:t>
            </a:r>
            <a:br>
              <a:rPr lang="en-US" b="1">
                <a:latin typeface="Consolas"/>
                <a:cs typeface="Calibri"/>
              </a:rPr>
            </a:br>
            <a:r>
              <a:rPr lang="en-US" b="1">
                <a:latin typeface="Consolas"/>
                <a:cs typeface="Calibri"/>
              </a:rPr>
              <a:t>with XOR</a:t>
            </a:r>
          </a:p>
        </p:txBody>
      </p:sp>
      <p:sp>
        <p:nvSpPr>
          <p:cNvPr id="2" name="Arrow: Right 1">
            <a:extLst>
              <a:ext uri="{FF2B5EF4-FFF2-40B4-BE49-F238E27FC236}">
                <a16:creationId xmlns:a16="http://schemas.microsoft.com/office/drawing/2014/main" id="{2736F0F3-8B1A-4245-9D5C-7D849BB0A252}"/>
              </a:ext>
            </a:extLst>
          </p:cNvPr>
          <p:cNvSpPr/>
          <p:nvPr/>
        </p:nvSpPr>
        <p:spPr>
          <a:xfrm>
            <a:off x="6972645" y="512497"/>
            <a:ext cx="977660" cy="158151"/>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Arrow: Right 21">
            <a:extLst>
              <a:ext uri="{FF2B5EF4-FFF2-40B4-BE49-F238E27FC236}">
                <a16:creationId xmlns:a16="http://schemas.microsoft.com/office/drawing/2014/main" id="{DAF642EE-89EF-4205-8562-7BE1C83463D5}"/>
              </a:ext>
            </a:extLst>
          </p:cNvPr>
          <p:cNvSpPr/>
          <p:nvPr/>
        </p:nvSpPr>
        <p:spPr>
          <a:xfrm>
            <a:off x="6368796" y="1058836"/>
            <a:ext cx="2156603" cy="15815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Arrow: Right 22">
            <a:extLst>
              <a:ext uri="{FF2B5EF4-FFF2-40B4-BE49-F238E27FC236}">
                <a16:creationId xmlns:a16="http://schemas.microsoft.com/office/drawing/2014/main" id="{DEEC03B6-268F-4A43-A36D-F958C28D07DF}"/>
              </a:ext>
            </a:extLst>
          </p:cNvPr>
          <p:cNvSpPr/>
          <p:nvPr/>
        </p:nvSpPr>
        <p:spPr>
          <a:xfrm rot="-1980000">
            <a:off x="7260191" y="2122759"/>
            <a:ext cx="1552754" cy="158151"/>
          </a:xfrm>
          <a:prstGeom prst="rightArrow">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Arrow: Right 23">
            <a:extLst>
              <a:ext uri="{FF2B5EF4-FFF2-40B4-BE49-F238E27FC236}">
                <a16:creationId xmlns:a16="http://schemas.microsoft.com/office/drawing/2014/main" id="{3A2FAF1C-1B11-4B6C-AF10-57E21E6508B0}"/>
              </a:ext>
            </a:extLst>
          </p:cNvPr>
          <p:cNvSpPr/>
          <p:nvPr/>
        </p:nvSpPr>
        <p:spPr>
          <a:xfrm>
            <a:off x="6095625" y="4221853"/>
            <a:ext cx="2789206" cy="158151"/>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Arrow: Right 24">
            <a:extLst>
              <a:ext uri="{FF2B5EF4-FFF2-40B4-BE49-F238E27FC236}">
                <a16:creationId xmlns:a16="http://schemas.microsoft.com/office/drawing/2014/main" id="{63D1071E-30F0-4D7F-9756-44B70A2E4D36}"/>
              </a:ext>
            </a:extLst>
          </p:cNvPr>
          <p:cNvSpPr/>
          <p:nvPr/>
        </p:nvSpPr>
        <p:spPr>
          <a:xfrm>
            <a:off x="6081247" y="4681928"/>
            <a:ext cx="2875471" cy="186905"/>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Arrow: Right 26">
            <a:extLst>
              <a:ext uri="{FF2B5EF4-FFF2-40B4-BE49-F238E27FC236}">
                <a16:creationId xmlns:a16="http://schemas.microsoft.com/office/drawing/2014/main" id="{AC2F22FA-C3BE-4343-B9F2-096877659632}"/>
              </a:ext>
            </a:extLst>
          </p:cNvPr>
          <p:cNvSpPr/>
          <p:nvPr/>
        </p:nvSpPr>
        <p:spPr>
          <a:xfrm>
            <a:off x="6512567" y="5918379"/>
            <a:ext cx="2012829" cy="158151"/>
          </a:xfrm>
          <a:prstGeom prst="rightArrow">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0F074E2-4BF1-4264-AB51-46F7AA3872A2}"/>
              </a:ext>
            </a:extLst>
          </p:cNvPr>
          <p:cNvSpPr txBox="1">
            <a:spLocks/>
          </p:cNvSpPr>
          <p:nvPr/>
        </p:nvSpPr>
        <p:spPr>
          <a:xfrm>
            <a:off x="4915618" y="359373"/>
            <a:ext cx="2593678" cy="59231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b="1">
                <a:latin typeface="Consolas"/>
                <a:cs typeface="Calibri"/>
              </a:rPr>
              <a:t>Short JMP</a:t>
            </a:r>
          </a:p>
        </p:txBody>
      </p:sp>
      <p:sp>
        <p:nvSpPr>
          <p:cNvPr id="29" name="Title 1">
            <a:extLst>
              <a:ext uri="{FF2B5EF4-FFF2-40B4-BE49-F238E27FC236}">
                <a16:creationId xmlns:a16="http://schemas.microsoft.com/office/drawing/2014/main" id="{E5F18AE2-3ABA-484D-B03B-157CE6F7FC85}"/>
              </a:ext>
            </a:extLst>
          </p:cNvPr>
          <p:cNvSpPr txBox="1">
            <a:spLocks/>
          </p:cNvSpPr>
          <p:nvPr/>
        </p:nvSpPr>
        <p:spPr>
          <a:xfrm>
            <a:off x="3348485" y="905712"/>
            <a:ext cx="3211904" cy="1081146"/>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b="1">
                <a:solidFill>
                  <a:schemeClr val="accent1"/>
                </a:solidFill>
                <a:latin typeface="Consolas"/>
                <a:cs typeface="Calibri"/>
              </a:rPr>
              <a:t>In this case I opted to de-reference and re-stack the shellcode</a:t>
            </a:r>
          </a:p>
        </p:txBody>
      </p:sp>
      <p:sp>
        <p:nvSpPr>
          <p:cNvPr id="30" name="Title 1">
            <a:extLst>
              <a:ext uri="{FF2B5EF4-FFF2-40B4-BE49-F238E27FC236}">
                <a16:creationId xmlns:a16="http://schemas.microsoft.com/office/drawing/2014/main" id="{1DE79C6F-255E-4670-8434-4F16E54B243A}"/>
              </a:ext>
            </a:extLst>
          </p:cNvPr>
          <p:cNvSpPr txBox="1">
            <a:spLocks/>
          </p:cNvSpPr>
          <p:nvPr/>
        </p:nvSpPr>
        <p:spPr>
          <a:xfrm>
            <a:off x="2701505" y="5621486"/>
            <a:ext cx="4160810" cy="1052392"/>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b="1">
                <a:solidFill>
                  <a:srgbClr val="FFC000"/>
                </a:solidFill>
                <a:latin typeface="Consolas"/>
                <a:cs typeface="Calibri"/>
              </a:rPr>
              <a:t>CALL to subroutine with the pointer to "shellcode" being right on top of the stack</a:t>
            </a:r>
          </a:p>
        </p:txBody>
      </p:sp>
      <p:sp>
        <p:nvSpPr>
          <p:cNvPr id="31" name="Title 1">
            <a:extLst>
              <a:ext uri="{FF2B5EF4-FFF2-40B4-BE49-F238E27FC236}">
                <a16:creationId xmlns:a16="http://schemas.microsoft.com/office/drawing/2014/main" id="{97164BDC-097C-4A7C-ADEE-3D866B96C03E}"/>
              </a:ext>
            </a:extLst>
          </p:cNvPr>
          <p:cNvSpPr txBox="1">
            <a:spLocks/>
          </p:cNvSpPr>
          <p:nvPr/>
        </p:nvSpPr>
        <p:spPr>
          <a:xfrm>
            <a:off x="3348485" y="2199673"/>
            <a:ext cx="3930771" cy="11530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b="1">
                <a:solidFill>
                  <a:srgbClr val="00B0F0"/>
                </a:solidFill>
                <a:latin typeface="Consolas"/>
                <a:cs typeface="Calibri"/>
              </a:rPr>
              <a:t>Re-stacking the now de-ref'd shellcode</a:t>
            </a:r>
          </a:p>
        </p:txBody>
      </p:sp>
      <p:sp>
        <p:nvSpPr>
          <p:cNvPr id="32" name="Title 1">
            <a:extLst>
              <a:ext uri="{FF2B5EF4-FFF2-40B4-BE49-F238E27FC236}">
                <a16:creationId xmlns:a16="http://schemas.microsoft.com/office/drawing/2014/main" id="{739D6164-2587-4935-8214-66BC54517243}"/>
              </a:ext>
            </a:extLst>
          </p:cNvPr>
          <p:cNvSpPr txBox="1">
            <a:spLocks/>
          </p:cNvSpPr>
          <p:nvPr/>
        </p:nvSpPr>
        <p:spPr>
          <a:xfrm>
            <a:off x="3233466" y="3723673"/>
            <a:ext cx="4405224" cy="8798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b="1">
                <a:solidFill>
                  <a:srgbClr val="FF0000"/>
                </a:solidFill>
                <a:latin typeface="Consolas"/>
                <a:cs typeface="Calibri"/>
              </a:rPr>
              <a:t>XOR with loop</a:t>
            </a:r>
            <a:endParaRPr lang="en-US">
              <a:solidFill>
                <a:srgbClr val="333F50"/>
              </a:solidFill>
              <a:cs typeface="Calibri Light" panose="020F0302020204030204"/>
            </a:endParaRPr>
          </a:p>
        </p:txBody>
      </p:sp>
    </p:spTree>
    <p:extLst>
      <p:ext uri="{BB962C8B-B14F-4D97-AF65-F5344CB8AC3E}">
        <p14:creationId xmlns:p14="http://schemas.microsoft.com/office/powerpoint/2010/main" val="415756889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BE919852">
            <a:hlinkClick r:id="" action="ppaction://media"/>
            <a:extLst>
              <a:ext uri="{FF2B5EF4-FFF2-40B4-BE49-F238E27FC236}">
                <a16:creationId xmlns:a16="http://schemas.microsoft.com/office/drawing/2014/main" id="{063EE7E2-1B6B-403B-BBCD-D5DD6240F7B5}"/>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67773" y="74222"/>
            <a:ext cx="11456454" cy="6709556"/>
          </a:xfrm>
          <a:prstGeom prst="rect">
            <a:avLst/>
          </a:prstGeom>
        </p:spPr>
      </p:pic>
    </p:spTree>
    <p:extLst>
      <p:ext uri="{BB962C8B-B14F-4D97-AF65-F5344CB8AC3E}">
        <p14:creationId xmlns:p14="http://schemas.microsoft.com/office/powerpoint/2010/main" val="6982561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58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622DF-E00A-4A0D-9E69-DD21651F09B6}"/>
              </a:ext>
            </a:extLst>
          </p:cNvPr>
          <p:cNvSpPr>
            <a:spLocks noGrp="1"/>
          </p:cNvSpPr>
          <p:nvPr>
            <p:ph type="title"/>
          </p:nvPr>
        </p:nvSpPr>
        <p:spPr/>
        <p:txBody>
          <a:bodyPr/>
          <a:lstStyle/>
          <a:p>
            <a:r>
              <a:rPr lang="en-US" b="1" dirty="0">
                <a:latin typeface="Consolas"/>
                <a:cs typeface="Calibri"/>
              </a:rPr>
              <a:t>References and neat links</a:t>
            </a:r>
          </a:p>
        </p:txBody>
      </p:sp>
      <p:sp>
        <p:nvSpPr>
          <p:cNvPr id="3" name="Content Placeholder 2">
            <a:extLst>
              <a:ext uri="{FF2B5EF4-FFF2-40B4-BE49-F238E27FC236}">
                <a16:creationId xmlns:a16="http://schemas.microsoft.com/office/drawing/2014/main" id="{A5F2B3CB-083C-4029-A7C3-07E3528A762F}"/>
              </a:ext>
            </a:extLst>
          </p:cNvPr>
          <p:cNvSpPr>
            <a:spLocks noGrp="1"/>
          </p:cNvSpPr>
          <p:nvPr>
            <p:ph idx="1"/>
          </p:nvPr>
        </p:nvSpPr>
        <p:spPr/>
        <p:txBody>
          <a:bodyPr vert="horz" lIns="91440" tIns="45720" rIns="91440" bIns="45720" rtlCol="0" anchor="t">
            <a:normAutofit/>
          </a:bodyPr>
          <a:lstStyle/>
          <a:p>
            <a:r>
              <a:rPr lang="en-US" b="1" dirty="0">
                <a:latin typeface="Consolas" panose="020B0609020204030204" pitchFamily="49" charset="0"/>
              </a:rPr>
              <a:t>Creating a Custom Shellcode Encoder</a:t>
            </a:r>
          </a:p>
          <a:p>
            <a:pPr lvl="1"/>
            <a:r>
              <a:rPr lang="en-US" b="1" dirty="0">
                <a:latin typeface="Consolas" panose="020B0609020204030204" pitchFamily="49" charset="0"/>
                <a:ea typeface="+mn-lt"/>
                <a:cs typeface="+mn-lt"/>
              </a:rPr>
              <a:t>https://rastating.github.io/creating-a-custom-shellcode-encoder/</a:t>
            </a:r>
            <a:endParaRPr lang="en-US" b="1" dirty="0">
              <a:latin typeface="Consolas" panose="020B0609020204030204" pitchFamily="49" charset="0"/>
            </a:endParaRPr>
          </a:p>
          <a:p>
            <a:r>
              <a:rPr lang="en-US" b="1" dirty="0">
                <a:latin typeface="Consolas" panose="020B0609020204030204" pitchFamily="49" charset="0"/>
                <a:ea typeface="+mn-lt"/>
                <a:cs typeface="+mn-lt"/>
              </a:rPr>
              <a:t>SLAE Custom </a:t>
            </a:r>
            <a:r>
              <a:rPr lang="en-US" b="1" dirty="0" err="1">
                <a:latin typeface="Consolas" panose="020B0609020204030204" pitchFamily="49" charset="0"/>
                <a:ea typeface="+mn-lt"/>
                <a:cs typeface="+mn-lt"/>
              </a:rPr>
              <a:t>Rbix</a:t>
            </a:r>
            <a:r>
              <a:rPr lang="en-US" b="1" dirty="0">
                <a:latin typeface="Consolas" panose="020B0609020204030204" pitchFamily="49" charset="0"/>
                <a:ea typeface="+mn-lt"/>
                <a:cs typeface="+mn-lt"/>
              </a:rPr>
              <a:t> Shellcode Encoder Decoder</a:t>
            </a:r>
          </a:p>
          <a:p>
            <a:pPr lvl="1"/>
            <a:r>
              <a:rPr lang="en-US" b="1" dirty="0">
                <a:latin typeface="Consolas" panose="020B0609020204030204" pitchFamily="49" charset="0"/>
                <a:ea typeface="+mn-lt"/>
                <a:cs typeface="+mn-lt"/>
                <a:hlinkClick r:id="rId2"/>
              </a:rPr>
              <a:t>https://www.rcesecurity.com/2015/01/slae-custom-rbix-shellcode-encoder-decoder/</a:t>
            </a:r>
            <a:endParaRPr lang="en-US" b="1" dirty="0">
              <a:latin typeface="Consolas" panose="020B0609020204030204" pitchFamily="49" charset="0"/>
              <a:ea typeface="+mn-lt"/>
              <a:cs typeface="+mn-lt"/>
            </a:endParaRPr>
          </a:p>
          <a:p>
            <a:r>
              <a:rPr lang="en-US" b="1" dirty="0">
                <a:latin typeface="Consolas" panose="020B0609020204030204" pitchFamily="49" charset="0"/>
              </a:rPr>
              <a:t>x86_64 Assembly Language and </a:t>
            </a:r>
            <a:r>
              <a:rPr lang="en-US" b="1" dirty="0" err="1">
                <a:latin typeface="Consolas" panose="020B0609020204030204" pitchFamily="49" charset="0"/>
              </a:rPr>
              <a:t>Shellcoding</a:t>
            </a:r>
            <a:r>
              <a:rPr lang="en-US" b="1" dirty="0">
                <a:latin typeface="Consolas" panose="020B0609020204030204" pitchFamily="49" charset="0"/>
              </a:rPr>
              <a:t> on Linux (</a:t>
            </a:r>
            <a:r>
              <a:rPr lang="en-US" b="1" dirty="0" err="1">
                <a:latin typeface="Consolas" panose="020B0609020204030204" pitchFamily="49" charset="0"/>
              </a:rPr>
              <a:t>Pentester</a:t>
            </a:r>
            <a:r>
              <a:rPr lang="en-US" b="1" dirty="0">
                <a:latin typeface="Consolas" panose="020B0609020204030204" pitchFamily="49" charset="0"/>
              </a:rPr>
              <a:t> Academy)</a:t>
            </a:r>
          </a:p>
          <a:p>
            <a:pPr marL="685800" lvl="2">
              <a:spcBef>
                <a:spcPts val="1000"/>
              </a:spcBef>
            </a:pPr>
            <a:r>
              <a:rPr lang="en-US" sz="2400" b="1" dirty="0">
                <a:latin typeface="Consolas" panose="020B0609020204030204" pitchFamily="49" charset="0"/>
              </a:rPr>
              <a:t>https://www.pentesteracademy.com/course?id=7</a:t>
            </a:r>
          </a:p>
          <a:p>
            <a:endParaRPr lang="en-US" dirty="0">
              <a:latin typeface="Consolas"/>
              <a:ea typeface="+mn-lt"/>
              <a:cs typeface="+mn-lt"/>
            </a:endParaRPr>
          </a:p>
          <a:p>
            <a:endParaRPr lang="en-US" sz="2400" dirty="0">
              <a:cs typeface="Calibri" panose="020F0502020204030204"/>
            </a:endParaRPr>
          </a:p>
        </p:txBody>
      </p:sp>
    </p:spTree>
    <p:extLst>
      <p:ext uri="{BB962C8B-B14F-4D97-AF65-F5344CB8AC3E}">
        <p14:creationId xmlns:p14="http://schemas.microsoft.com/office/powerpoint/2010/main" val="328849027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622DF-E00A-4A0D-9E69-DD21651F09B6}"/>
              </a:ext>
            </a:extLst>
          </p:cNvPr>
          <p:cNvSpPr>
            <a:spLocks noGrp="1"/>
          </p:cNvSpPr>
          <p:nvPr>
            <p:ph type="title"/>
          </p:nvPr>
        </p:nvSpPr>
        <p:spPr/>
        <p:txBody>
          <a:bodyPr/>
          <a:lstStyle/>
          <a:p>
            <a:r>
              <a:rPr lang="en-US" b="1">
                <a:latin typeface="Consolas"/>
                <a:cs typeface="Calibri"/>
              </a:rPr>
              <a:t>en(coding|crypting) concepts:</a:t>
            </a:r>
          </a:p>
        </p:txBody>
      </p:sp>
      <p:sp>
        <p:nvSpPr>
          <p:cNvPr id="3" name="Content Placeholder 2">
            <a:extLst>
              <a:ext uri="{FF2B5EF4-FFF2-40B4-BE49-F238E27FC236}">
                <a16:creationId xmlns:a16="http://schemas.microsoft.com/office/drawing/2014/main" id="{A5F2B3CB-083C-4029-A7C3-07E3528A762F}"/>
              </a:ext>
            </a:extLst>
          </p:cNvPr>
          <p:cNvSpPr>
            <a:spLocks noGrp="1"/>
          </p:cNvSpPr>
          <p:nvPr>
            <p:ph idx="1"/>
          </p:nvPr>
        </p:nvSpPr>
        <p:spPr>
          <a:xfrm>
            <a:off x="838200" y="1825625"/>
            <a:ext cx="11176958" cy="4883300"/>
          </a:xfrm>
        </p:spPr>
        <p:txBody>
          <a:bodyPr vert="horz" lIns="91440" tIns="45720" rIns="91440" bIns="45720" rtlCol="0" anchor="t">
            <a:normAutofit/>
          </a:bodyPr>
          <a:lstStyle/>
          <a:p>
            <a:r>
              <a:rPr lang="en-US" sz="3600" b="1" dirty="0">
                <a:latin typeface="Consolas"/>
              </a:rPr>
              <a:t>Polymorphism: Using alternate instructions and clever tweaks to achieve the same </a:t>
            </a:r>
            <a:r>
              <a:rPr lang="en-US" sz="3600" b="1" dirty="0" err="1">
                <a:latin typeface="Consolas"/>
              </a:rPr>
              <a:t>endstate</a:t>
            </a:r>
            <a:r>
              <a:rPr lang="en-US" sz="3600" b="1" dirty="0">
                <a:latin typeface="Consolas"/>
              </a:rPr>
              <a:t> to include dynamic modification at runtime.</a:t>
            </a:r>
          </a:p>
          <a:p>
            <a:pPr marL="0" indent="0">
              <a:buNone/>
            </a:pPr>
            <a:endParaRPr lang="en-US" sz="3600" b="1" dirty="0">
              <a:latin typeface="Consolas"/>
              <a:cs typeface="Calibri"/>
            </a:endParaRPr>
          </a:p>
        </p:txBody>
      </p:sp>
    </p:spTree>
    <p:extLst>
      <p:ext uri="{BB962C8B-B14F-4D97-AF65-F5344CB8AC3E}">
        <p14:creationId xmlns:p14="http://schemas.microsoft.com/office/powerpoint/2010/main" val="199150767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622DF-E00A-4A0D-9E69-DD21651F09B6}"/>
              </a:ext>
            </a:extLst>
          </p:cNvPr>
          <p:cNvSpPr>
            <a:spLocks noGrp="1"/>
          </p:cNvSpPr>
          <p:nvPr>
            <p:ph type="title"/>
          </p:nvPr>
        </p:nvSpPr>
        <p:spPr/>
        <p:txBody>
          <a:bodyPr/>
          <a:lstStyle/>
          <a:p>
            <a:r>
              <a:rPr lang="en-US" b="1">
                <a:latin typeface="Consolas"/>
                <a:cs typeface="Calibri"/>
              </a:rPr>
              <a:t>en(coding|crypting) concepts:</a:t>
            </a:r>
          </a:p>
        </p:txBody>
      </p:sp>
      <p:sp>
        <p:nvSpPr>
          <p:cNvPr id="3" name="Content Placeholder 2">
            <a:extLst>
              <a:ext uri="{FF2B5EF4-FFF2-40B4-BE49-F238E27FC236}">
                <a16:creationId xmlns:a16="http://schemas.microsoft.com/office/drawing/2014/main" id="{A5F2B3CB-083C-4029-A7C3-07E3528A762F}"/>
              </a:ext>
            </a:extLst>
          </p:cNvPr>
          <p:cNvSpPr>
            <a:spLocks noGrp="1"/>
          </p:cNvSpPr>
          <p:nvPr>
            <p:ph idx="1"/>
          </p:nvPr>
        </p:nvSpPr>
        <p:spPr>
          <a:xfrm>
            <a:off x="838200" y="1825625"/>
            <a:ext cx="11176958" cy="4883300"/>
          </a:xfrm>
        </p:spPr>
        <p:txBody>
          <a:bodyPr vert="horz" lIns="91440" tIns="45720" rIns="91440" bIns="45720" rtlCol="0" anchor="t">
            <a:normAutofit/>
          </a:bodyPr>
          <a:lstStyle/>
          <a:p>
            <a:r>
              <a:rPr lang="en-US" sz="3600" b="1" dirty="0">
                <a:latin typeface="Consolas"/>
              </a:rPr>
              <a:t>Primary purpose is to avoid signature and heuristically based detection </a:t>
            </a:r>
          </a:p>
          <a:p>
            <a:pPr marL="0" indent="0">
              <a:buNone/>
            </a:pPr>
            <a:endParaRPr lang="en-US" sz="3600" b="1" dirty="0">
              <a:latin typeface="Consolas"/>
              <a:cs typeface="Calibri"/>
            </a:endParaRPr>
          </a:p>
        </p:txBody>
      </p:sp>
    </p:spTree>
    <p:extLst>
      <p:ext uri="{BB962C8B-B14F-4D97-AF65-F5344CB8AC3E}">
        <p14:creationId xmlns:p14="http://schemas.microsoft.com/office/powerpoint/2010/main" val="230178700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622DF-E00A-4A0D-9E69-DD21651F09B6}"/>
              </a:ext>
            </a:extLst>
          </p:cNvPr>
          <p:cNvSpPr>
            <a:spLocks noGrp="1"/>
          </p:cNvSpPr>
          <p:nvPr>
            <p:ph type="title"/>
          </p:nvPr>
        </p:nvSpPr>
        <p:spPr>
          <a:xfrm>
            <a:off x="219974" y="206974"/>
            <a:ext cx="10515600" cy="1843147"/>
          </a:xfrm>
        </p:spPr>
        <p:txBody>
          <a:bodyPr>
            <a:normAutofit/>
          </a:bodyPr>
          <a:lstStyle/>
          <a:p>
            <a:r>
              <a:rPr lang="en-US" b="1" dirty="0" err="1">
                <a:latin typeface="Consolas"/>
                <a:cs typeface="Calibri"/>
              </a:rPr>
              <a:t>en</a:t>
            </a:r>
            <a:r>
              <a:rPr lang="en-US" b="1" dirty="0">
                <a:latin typeface="Consolas"/>
                <a:cs typeface="Calibri"/>
              </a:rPr>
              <a:t>(</a:t>
            </a:r>
            <a:r>
              <a:rPr lang="en-US" b="1" dirty="0" err="1">
                <a:latin typeface="Consolas"/>
                <a:cs typeface="Calibri"/>
              </a:rPr>
              <a:t>coding|crypting</a:t>
            </a:r>
            <a:r>
              <a:rPr lang="en-US" b="1" dirty="0">
                <a:latin typeface="Consolas"/>
                <a:cs typeface="Calibri"/>
              </a:rPr>
              <a:t>) concepts:</a:t>
            </a:r>
          </a:p>
        </p:txBody>
      </p:sp>
      <p:sp>
        <p:nvSpPr>
          <p:cNvPr id="3" name="Content Placeholder 2">
            <a:extLst>
              <a:ext uri="{FF2B5EF4-FFF2-40B4-BE49-F238E27FC236}">
                <a16:creationId xmlns:a16="http://schemas.microsoft.com/office/drawing/2014/main" id="{A5F2B3CB-083C-4029-A7C3-07E3528A762F}"/>
              </a:ext>
            </a:extLst>
          </p:cNvPr>
          <p:cNvSpPr>
            <a:spLocks noGrp="1"/>
          </p:cNvSpPr>
          <p:nvPr>
            <p:ph idx="1"/>
          </p:nvPr>
        </p:nvSpPr>
        <p:spPr>
          <a:xfrm>
            <a:off x="148087" y="1969399"/>
            <a:ext cx="11148203" cy="4380092"/>
          </a:xfrm>
        </p:spPr>
        <p:txBody>
          <a:bodyPr vert="horz" lIns="91440" tIns="45720" rIns="91440" bIns="45720" rtlCol="0" anchor="t">
            <a:normAutofit lnSpcReduction="10000"/>
          </a:bodyPr>
          <a:lstStyle/>
          <a:p>
            <a:r>
              <a:rPr lang="en-US" sz="3600" b="1" dirty="0">
                <a:latin typeface="Consolas"/>
                <a:cs typeface="Calibri"/>
              </a:rPr>
              <a:t>Scripted &amp; Automated polymorphic encoders: </a:t>
            </a:r>
          </a:p>
          <a:p>
            <a:pPr lvl="1"/>
            <a:r>
              <a:rPr lang="en-US" sz="3200" b="1" dirty="0">
                <a:latin typeface="Consolas"/>
                <a:cs typeface="Calibri"/>
              </a:rPr>
              <a:t>x86/</a:t>
            </a:r>
            <a:r>
              <a:rPr lang="en-US" sz="3200" b="1" dirty="0" err="1">
                <a:latin typeface="Consolas"/>
                <a:cs typeface="Calibri"/>
              </a:rPr>
              <a:t>shikata_ga_nai</a:t>
            </a:r>
            <a:endParaRPr lang="en-US" sz="3200" b="1" dirty="0">
              <a:latin typeface="Consolas"/>
              <a:cs typeface="Calibri"/>
            </a:endParaRPr>
          </a:p>
          <a:p>
            <a:pPr lvl="1"/>
            <a:r>
              <a:rPr lang="en-US" sz="3200" b="1" dirty="0">
                <a:latin typeface="Consolas"/>
                <a:cs typeface="Calibri"/>
              </a:rPr>
              <a:t>x86/</a:t>
            </a:r>
            <a:r>
              <a:rPr lang="en-US" sz="3200" b="1" dirty="0" err="1">
                <a:latin typeface="Consolas"/>
                <a:cs typeface="Calibri"/>
              </a:rPr>
              <a:t>fnstenv_mov</a:t>
            </a:r>
            <a:endParaRPr lang="en-US" sz="3200" b="1" dirty="0">
              <a:latin typeface="Consolas"/>
              <a:cs typeface="Calibri"/>
            </a:endParaRPr>
          </a:p>
          <a:p>
            <a:pPr lvl="1"/>
            <a:r>
              <a:rPr lang="en-US" sz="3200" b="1" dirty="0">
                <a:latin typeface="Consolas"/>
                <a:ea typeface="+mn-lt"/>
                <a:cs typeface="+mn-lt"/>
              </a:rPr>
              <a:t>(many others used by </a:t>
            </a:r>
            <a:r>
              <a:rPr lang="en-US" sz="3200" b="1" dirty="0" err="1">
                <a:latin typeface="Consolas"/>
                <a:ea typeface="+mn-lt"/>
                <a:cs typeface="+mn-lt"/>
              </a:rPr>
              <a:t>msfvenom</a:t>
            </a:r>
            <a:r>
              <a:rPr lang="en-US" sz="3200" b="1" dirty="0">
                <a:latin typeface="Consolas"/>
                <a:ea typeface="+mn-lt"/>
                <a:cs typeface="+mn-lt"/>
              </a:rPr>
              <a:t>)</a:t>
            </a:r>
          </a:p>
          <a:p>
            <a:pPr lvl="1"/>
            <a:r>
              <a:rPr lang="en-US" sz="3200" b="1" dirty="0" err="1">
                <a:latin typeface="Consolas"/>
                <a:ea typeface="+mn-lt"/>
                <a:cs typeface="+mn-lt"/>
              </a:rPr>
              <a:t>ADMutate</a:t>
            </a:r>
            <a:endParaRPr lang="en-US" sz="3200" b="1" dirty="0">
              <a:latin typeface="Consolas"/>
              <a:ea typeface="+mn-lt"/>
              <a:cs typeface="+mn-lt"/>
            </a:endParaRPr>
          </a:p>
          <a:p>
            <a:pPr lvl="1"/>
            <a:r>
              <a:rPr lang="en-US" sz="3200" b="1" dirty="0">
                <a:latin typeface="Consolas"/>
                <a:ea typeface="+mn-lt"/>
                <a:cs typeface="+mn-lt"/>
              </a:rPr>
              <a:t>CLET</a:t>
            </a:r>
          </a:p>
          <a:p>
            <a:pPr lvl="1"/>
            <a:r>
              <a:rPr lang="en-US" sz="3200" b="1" dirty="0">
                <a:latin typeface="Consolas"/>
                <a:cs typeface="Calibri"/>
              </a:rPr>
              <a:t>unicorn-engine</a:t>
            </a:r>
          </a:p>
          <a:p>
            <a:pPr lvl="1"/>
            <a:r>
              <a:rPr lang="en-US" sz="3200" b="1" dirty="0" err="1">
                <a:latin typeface="Consolas"/>
                <a:cs typeface="Calibri"/>
              </a:rPr>
              <a:t>etc</a:t>
            </a:r>
            <a:endParaRPr lang="en-US" sz="3200" b="1" dirty="0">
              <a:latin typeface="Consolas"/>
              <a:cs typeface="Calibri"/>
            </a:endParaRPr>
          </a:p>
        </p:txBody>
      </p:sp>
    </p:spTree>
    <p:extLst>
      <p:ext uri="{BB962C8B-B14F-4D97-AF65-F5344CB8AC3E}">
        <p14:creationId xmlns:p14="http://schemas.microsoft.com/office/powerpoint/2010/main" val="282286322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622DF-E00A-4A0D-9E69-DD21651F09B6}"/>
              </a:ext>
            </a:extLst>
          </p:cNvPr>
          <p:cNvSpPr>
            <a:spLocks noGrp="1"/>
          </p:cNvSpPr>
          <p:nvPr>
            <p:ph type="title"/>
          </p:nvPr>
        </p:nvSpPr>
        <p:spPr/>
        <p:txBody>
          <a:bodyPr/>
          <a:lstStyle/>
          <a:p>
            <a:r>
              <a:rPr lang="en-US" b="1">
                <a:latin typeface="Consolas"/>
                <a:cs typeface="Calibri"/>
              </a:rPr>
              <a:t>en(coding|crypting) concepts:</a:t>
            </a:r>
          </a:p>
        </p:txBody>
      </p:sp>
      <p:sp>
        <p:nvSpPr>
          <p:cNvPr id="3" name="Content Placeholder 2">
            <a:extLst>
              <a:ext uri="{FF2B5EF4-FFF2-40B4-BE49-F238E27FC236}">
                <a16:creationId xmlns:a16="http://schemas.microsoft.com/office/drawing/2014/main" id="{A5F2B3CB-083C-4029-A7C3-07E3528A762F}"/>
              </a:ext>
            </a:extLst>
          </p:cNvPr>
          <p:cNvSpPr>
            <a:spLocks noGrp="1"/>
          </p:cNvSpPr>
          <p:nvPr>
            <p:ph idx="1"/>
          </p:nvPr>
        </p:nvSpPr>
        <p:spPr>
          <a:xfrm>
            <a:off x="838200" y="1825625"/>
            <a:ext cx="10934163" cy="4662577"/>
          </a:xfrm>
        </p:spPr>
        <p:txBody>
          <a:bodyPr vert="horz" lIns="91440" tIns="45720" rIns="91440" bIns="45720" rtlCol="0" anchor="t">
            <a:noAutofit/>
          </a:bodyPr>
          <a:lstStyle/>
          <a:p>
            <a:r>
              <a:rPr lang="en-US" b="1">
                <a:latin typeface="Consolas"/>
              </a:rPr>
              <a:t>Bit shifting</a:t>
            </a:r>
            <a:endParaRPr lang="en-US"/>
          </a:p>
          <a:p>
            <a:r>
              <a:rPr lang="en-US" b="1">
                <a:latin typeface="Consolas"/>
              </a:rPr>
              <a:t>Randomly generated keys</a:t>
            </a:r>
            <a:endParaRPr lang="en-US" b="1">
              <a:latin typeface="Consolas"/>
              <a:cs typeface="Calibri"/>
            </a:endParaRPr>
          </a:p>
          <a:p>
            <a:r>
              <a:rPr lang="en-US" b="1">
                <a:latin typeface="Consolas"/>
                <a:cs typeface="Calibri"/>
              </a:rPr>
              <a:t>Extra loops of random length</a:t>
            </a:r>
          </a:p>
          <a:p>
            <a:r>
              <a:rPr lang="en-US" b="1">
                <a:latin typeface="Consolas"/>
                <a:cs typeface="Calibri"/>
              </a:rPr>
              <a:t>Primary / Secondar decoder stubs</a:t>
            </a:r>
          </a:p>
          <a:p>
            <a:r>
              <a:rPr lang="en-US" b="1">
                <a:latin typeface="Consolas"/>
                <a:cs typeface="Calibri"/>
              </a:rPr>
              <a:t>Junk insertion</a:t>
            </a:r>
          </a:p>
          <a:p>
            <a:r>
              <a:rPr lang="en-US" b="1">
                <a:latin typeface="Consolas"/>
                <a:cs typeface="Calibri"/>
              </a:rPr>
              <a:t>Alternate/obscure instructions</a:t>
            </a:r>
          </a:p>
          <a:p>
            <a:r>
              <a:rPr lang="en-US" b="1">
                <a:latin typeface="Consolas"/>
                <a:cs typeface="Calibri"/>
              </a:rPr>
              <a:t>Valid instructions that'll have a NOP-like effect (</a:t>
            </a:r>
            <a:r>
              <a:rPr lang="en-US" b="1" err="1">
                <a:latin typeface="Consolas"/>
                <a:cs typeface="Calibri"/>
              </a:rPr>
              <a:t>ie</a:t>
            </a:r>
            <a:r>
              <a:rPr lang="en-US" b="1">
                <a:latin typeface="Consolas"/>
                <a:cs typeface="Calibri"/>
              </a:rPr>
              <a:t>... INC EAX, DEC EAX over and over)</a:t>
            </a:r>
          </a:p>
          <a:p>
            <a:r>
              <a:rPr lang="en-US" b="1">
                <a:latin typeface="Consolas"/>
                <a:cs typeface="Calibri"/>
              </a:rPr>
              <a:t>Etc... truly becomes Frankenstein's Monster</a:t>
            </a:r>
          </a:p>
          <a:p>
            <a:endParaRPr lang="en-US" b="1">
              <a:latin typeface="Consolas"/>
              <a:cs typeface="Calibri"/>
            </a:endParaRPr>
          </a:p>
        </p:txBody>
      </p:sp>
    </p:spTree>
    <p:extLst>
      <p:ext uri="{BB962C8B-B14F-4D97-AF65-F5344CB8AC3E}">
        <p14:creationId xmlns:p14="http://schemas.microsoft.com/office/powerpoint/2010/main" val="23452171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622DF-E00A-4A0D-9E69-DD21651F09B6}"/>
              </a:ext>
            </a:extLst>
          </p:cNvPr>
          <p:cNvSpPr>
            <a:spLocks noGrp="1"/>
          </p:cNvSpPr>
          <p:nvPr>
            <p:ph type="title"/>
          </p:nvPr>
        </p:nvSpPr>
        <p:spPr/>
        <p:txBody>
          <a:bodyPr/>
          <a:lstStyle/>
          <a:p>
            <a:r>
              <a:rPr lang="en-US" b="1">
                <a:latin typeface="Consolas"/>
                <a:cs typeface="Calibri"/>
              </a:rPr>
              <a:t>en(coding|crypting) methods:</a:t>
            </a:r>
            <a:br>
              <a:rPr lang="en-US" b="1">
                <a:latin typeface="Consolas"/>
                <a:cs typeface="Calibri"/>
              </a:rPr>
            </a:br>
            <a:r>
              <a:rPr lang="en-US" b="1">
                <a:latin typeface="Consolas"/>
                <a:cs typeface="Calibri"/>
              </a:rPr>
              <a:t>Polymorphism</a:t>
            </a:r>
            <a:endParaRPr lang="en-US" b="1">
              <a:latin typeface="Consolas"/>
              <a:cs typeface="Calibri Light"/>
            </a:endParaRPr>
          </a:p>
        </p:txBody>
      </p:sp>
      <p:sp>
        <p:nvSpPr>
          <p:cNvPr id="3" name="Content Placeholder 2">
            <a:extLst>
              <a:ext uri="{FF2B5EF4-FFF2-40B4-BE49-F238E27FC236}">
                <a16:creationId xmlns:a16="http://schemas.microsoft.com/office/drawing/2014/main" id="{A5F2B3CB-083C-4029-A7C3-07E3528A762F}"/>
              </a:ext>
            </a:extLst>
          </p:cNvPr>
          <p:cNvSpPr>
            <a:spLocks noGrp="1"/>
          </p:cNvSpPr>
          <p:nvPr>
            <p:ph idx="1"/>
          </p:nvPr>
        </p:nvSpPr>
        <p:spPr>
          <a:xfrm>
            <a:off x="838200" y="1825625"/>
            <a:ext cx="11176958" cy="4883300"/>
          </a:xfrm>
        </p:spPr>
        <p:txBody>
          <a:bodyPr vert="horz" lIns="91440" tIns="45720" rIns="91440" bIns="45720" rtlCol="0" anchor="t">
            <a:normAutofit/>
          </a:bodyPr>
          <a:lstStyle/>
          <a:p>
            <a:r>
              <a:rPr lang="en-US" sz="3600" b="1" dirty="0">
                <a:latin typeface="Consolas"/>
              </a:rPr>
              <a:t>Bit shifting:</a:t>
            </a:r>
            <a:endParaRPr lang="en-US" sz="3600" dirty="0">
              <a:ea typeface="+mn-lt"/>
              <a:cs typeface="+mn-lt"/>
            </a:endParaRPr>
          </a:p>
          <a:p>
            <a:pPr lvl="1"/>
            <a:r>
              <a:rPr lang="en-US" sz="3600" b="1" dirty="0">
                <a:latin typeface="Consolas"/>
              </a:rPr>
              <a:t>Shifting all of the bits of a given value in a specified direction by an amount</a:t>
            </a:r>
            <a:endParaRPr lang="en-US" sz="3600" b="1" dirty="0">
              <a:latin typeface="Consolas"/>
              <a:cs typeface="Calibri"/>
            </a:endParaRPr>
          </a:p>
          <a:p>
            <a:pPr lvl="1"/>
            <a:endParaRPr lang="en-US" sz="3600" b="1" dirty="0">
              <a:latin typeface="Consolas"/>
            </a:endParaRPr>
          </a:p>
          <a:p>
            <a:pPr lvl="1"/>
            <a:r>
              <a:rPr lang="en-US" sz="3600" b="1" dirty="0">
                <a:latin typeface="Consolas"/>
              </a:rPr>
              <a:t>ROR : </a:t>
            </a:r>
            <a:r>
              <a:rPr lang="en-US" sz="3600" b="1" dirty="0" err="1">
                <a:latin typeface="Consolas"/>
              </a:rPr>
              <a:t>ROtate</a:t>
            </a:r>
            <a:r>
              <a:rPr lang="en-US" sz="3600" b="1" dirty="0">
                <a:latin typeface="Consolas"/>
              </a:rPr>
              <a:t> Right</a:t>
            </a:r>
            <a:endParaRPr lang="en-US" sz="3600" dirty="0">
              <a:ea typeface="+mn-lt"/>
              <a:cs typeface="+mn-lt"/>
            </a:endParaRPr>
          </a:p>
          <a:p>
            <a:pPr lvl="1"/>
            <a:r>
              <a:rPr lang="en-US" sz="3600" b="1" dirty="0">
                <a:latin typeface="Consolas"/>
              </a:rPr>
              <a:t>ROL : </a:t>
            </a:r>
            <a:r>
              <a:rPr lang="en-US" sz="3600" b="1" dirty="0" err="1">
                <a:latin typeface="Consolas"/>
              </a:rPr>
              <a:t>ROtate</a:t>
            </a:r>
            <a:r>
              <a:rPr lang="en-US" sz="3600" b="1" dirty="0">
                <a:latin typeface="Consolas"/>
              </a:rPr>
              <a:t> Left</a:t>
            </a:r>
            <a:endParaRPr lang="en-US" dirty="0"/>
          </a:p>
          <a:p>
            <a:endParaRPr lang="en-US" sz="3600" b="1">
              <a:latin typeface="Consolas"/>
              <a:cs typeface="Calibri"/>
            </a:endParaRPr>
          </a:p>
          <a:p>
            <a:pPr marL="0" indent="0">
              <a:buNone/>
            </a:pPr>
            <a:endParaRPr lang="en-US" sz="3600" b="1">
              <a:latin typeface="Consolas"/>
              <a:cs typeface="Calibri"/>
            </a:endParaRPr>
          </a:p>
        </p:txBody>
      </p:sp>
    </p:spTree>
    <p:extLst>
      <p:ext uri="{BB962C8B-B14F-4D97-AF65-F5344CB8AC3E}">
        <p14:creationId xmlns:p14="http://schemas.microsoft.com/office/powerpoint/2010/main" val="348934692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622DF-E00A-4A0D-9E69-DD21651F09B6}"/>
              </a:ext>
            </a:extLst>
          </p:cNvPr>
          <p:cNvSpPr>
            <a:spLocks noGrp="1"/>
          </p:cNvSpPr>
          <p:nvPr>
            <p:ph type="title"/>
          </p:nvPr>
        </p:nvSpPr>
        <p:spPr/>
        <p:txBody>
          <a:bodyPr/>
          <a:lstStyle/>
          <a:p>
            <a:r>
              <a:rPr lang="en-US" b="1">
                <a:latin typeface="Consolas"/>
                <a:cs typeface="Calibri"/>
              </a:rPr>
              <a:t>en(coding|crypting) methods:</a:t>
            </a:r>
            <a:br>
              <a:rPr lang="en-US" b="1">
                <a:latin typeface="Consolas"/>
                <a:cs typeface="Calibri"/>
              </a:rPr>
            </a:br>
            <a:r>
              <a:rPr lang="en-US" b="1">
                <a:latin typeface="Consolas"/>
                <a:cs typeface="Calibri"/>
              </a:rPr>
              <a:t>Polymorphism</a:t>
            </a:r>
            <a:endParaRPr lang="en-US" b="1">
              <a:latin typeface="Consolas"/>
              <a:cs typeface="Calibri Light"/>
            </a:endParaRPr>
          </a:p>
        </p:txBody>
      </p:sp>
      <p:sp>
        <p:nvSpPr>
          <p:cNvPr id="3" name="Content Placeholder 2">
            <a:extLst>
              <a:ext uri="{FF2B5EF4-FFF2-40B4-BE49-F238E27FC236}">
                <a16:creationId xmlns:a16="http://schemas.microsoft.com/office/drawing/2014/main" id="{A5F2B3CB-083C-4029-A7C3-07E3528A762F}"/>
              </a:ext>
            </a:extLst>
          </p:cNvPr>
          <p:cNvSpPr>
            <a:spLocks noGrp="1"/>
          </p:cNvSpPr>
          <p:nvPr>
            <p:ph idx="1"/>
          </p:nvPr>
        </p:nvSpPr>
        <p:spPr>
          <a:xfrm>
            <a:off x="838200" y="1825625"/>
            <a:ext cx="11176958" cy="4883300"/>
          </a:xfrm>
        </p:spPr>
        <p:txBody>
          <a:bodyPr vert="horz" lIns="91440" tIns="45720" rIns="91440" bIns="45720" rtlCol="0" anchor="t">
            <a:normAutofit/>
          </a:bodyPr>
          <a:lstStyle/>
          <a:p>
            <a:pPr marL="0" indent="0">
              <a:buNone/>
            </a:pPr>
            <a:endParaRPr lang="en-US" sz="3600" b="1" dirty="0">
              <a:latin typeface="Consolas"/>
              <a:cs typeface="Calibri" panose="020F0502020204030204"/>
            </a:endParaRPr>
          </a:p>
          <a:p>
            <a:pPr marL="0" indent="0">
              <a:buNone/>
            </a:pPr>
            <a:r>
              <a:rPr lang="en-US" sz="5400" dirty="0">
                <a:latin typeface="Consolas"/>
                <a:cs typeface="Calibri" panose="020F0502020204030204"/>
              </a:rPr>
              <a:t>ORD: 65 = </a:t>
            </a:r>
            <a:r>
              <a:rPr lang="en-US" sz="5400" dirty="0">
                <a:latin typeface="Consolas"/>
                <a:ea typeface="+mn-lt"/>
                <a:cs typeface="+mn-lt"/>
              </a:rPr>
              <a:t>01000001</a:t>
            </a:r>
          </a:p>
          <a:p>
            <a:pPr marL="0" indent="0">
              <a:buNone/>
            </a:pPr>
            <a:r>
              <a:rPr lang="en-US" sz="5400" dirty="0">
                <a:latin typeface="Consolas"/>
                <a:ea typeface="+mn-lt"/>
                <a:cs typeface="+mn-lt"/>
              </a:rPr>
              <a:t> &lt; shift left 1 &gt;</a:t>
            </a:r>
          </a:p>
          <a:p>
            <a:pPr marL="0" indent="0">
              <a:buNone/>
            </a:pPr>
            <a:r>
              <a:rPr lang="en-US" sz="5400" dirty="0">
                <a:latin typeface="Consolas"/>
                <a:ea typeface="+mn-lt"/>
                <a:cs typeface="+mn-lt"/>
              </a:rPr>
              <a:t>ORD: 130 = 10000010  </a:t>
            </a:r>
            <a:endParaRPr lang="en-US" sz="5400" dirty="0">
              <a:latin typeface="Consolas"/>
            </a:endParaRPr>
          </a:p>
          <a:p>
            <a:pPr marL="0" indent="0">
              <a:buNone/>
            </a:pPr>
            <a:endParaRPr lang="en-US" sz="3600" dirty="0">
              <a:ea typeface="+mn-lt"/>
              <a:cs typeface="+mn-lt"/>
            </a:endParaRPr>
          </a:p>
          <a:p>
            <a:endParaRPr lang="en-US" sz="3600" dirty="0">
              <a:latin typeface="Calibri"/>
              <a:cs typeface="Calibri"/>
            </a:endParaRPr>
          </a:p>
          <a:p>
            <a:pPr marL="0" indent="0">
              <a:buNone/>
            </a:pPr>
            <a:endParaRPr lang="en-US" sz="3600" b="1">
              <a:latin typeface="Consolas"/>
              <a:cs typeface="Calibri"/>
            </a:endParaRPr>
          </a:p>
        </p:txBody>
      </p:sp>
    </p:spTree>
    <p:extLst>
      <p:ext uri="{BB962C8B-B14F-4D97-AF65-F5344CB8AC3E}">
        <p14:creationId xmlns:p14="http://schemas.microsoft.com/office/powerpoint/2010/main" val="20411404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D032C3-B83F-4614-8303-F190DAE6A2B9}"/>
              </a:ext>
            </a:extLst>
          </p:cNvPr>
          <p:cNvSpPr>
            <a:spLocks noGrp="1"/>
          </p:cNvSpPr>
          <p:nvPr>
            <p:ph type="title"/>
          </p:nvPr>
        </p:nvSpPr>
        <p:spPr/>
        <p:txBody>
          <a:bodyPr/>
          <a:lstStyle/>
          <a:p>
            <a:r>
              <a:rPr lang="en-US" b="1">
                <a:latin typeface="Consolas"/>
                <a:cs typeface="Calibri Light"/>
              </a:rPr>
              <a:t>About: Me</a:t>
            </a:r>
            <a:endParaRPr lang="en-US" b="1">
              <a:latin typeface="Consolas"/>
            </a:endParaRPr>
          </a:p>
        </p:txBody>
      </p:sp>
      <p:sp>
        <p:nvSpPr>
          <p:cNvPr id="3" name="Content Placeholder 2">
            <a:extLst>
              <a:ext uri="{FF2B5EF4-FFF2-40B4-BE49-F238E27FC236}">
                <a16:creationId xmlns:a16="http://schemas.microsoft.com/office/drawing/2014/main" id="{16447384-0E21-476B-A790-3C4D879AE0A7}"/>
              </a:ext>
            </a:extLst>
          </p:cNvPr>
          <p:cNvSpPr>
            <a:spLocks noGrp="1"/>
          </p:cNvSpPr>
          <p:nvPr>
            <p:ph idx="1"/>
          </p:nvPr>
        </p:nvSpPr>
        <p:spPr/>
        <p:txBody>
          <a:bodyPr vert="horz" lIns="91440" tIns="45720" rIns="91440" bIns="45720" rtlCol="0" anchor="t">
            <a:normAutofit/>
          </a:bodyPr>
          <a:lstStyle/>
          <a:p>
            <a:r>
              <a:rPr lang="en-US" sz="3200" b="1">
                <a:latin typeface="Consolas"/>
                <a:cs typeface="Calibri"/>
              </a:rPr>
              <a:t>Ag (class of 09)</a:t>
            </a:r>
          </a:p>
          <a:p>
            <a:r>
              <a:rPr lang="en-US" sz="3200" b="1" err="1">
                <a:latin typeface="Consolas"/>
                <a:cs typeface="Calibri"/>
              </a:rPr>
              <a:t>CommO</a:t>
            </a:r>
            <a:r>
              <a:rPr lang="en-US" sz="3200" b="1">
                <a:latin typeface="Consolas"/>
                <a:cs typeface="Calibri"/>
              </a:rPr>
              <a:t> (MOS: 0602)   MACS4 / 1MAW</a:t>
            </a:r>
            <a:endParaRPr lang="en-US" b="1">
              <a:latin typeface="Consolas"/>
              <a:cs typeface="Calibri"/>
            </a:endParaRPr>
          </a:p>
          <a:p>
            <a:r>
              <a:rPr lang="en-US" sz="3200" b="1">
                <a:latin typeface="Consolas"/>
                <a:cs typeface="Calibri"/>
              </a:rPr>
              <a:t>Network Engineer</a:t>
            </a:r>
          </a:p>
          <a:p>
            <a:r>
              <a:rPr lang="en-US" sz="3200" b="1">
                <a:latin typeface="Consolas"/>
                <a:cs typeface="Calibri"/>
              </a:rPr>
              <a:t>Security Engineer</a:t>
            </a:r>
          </a:p>
          <a:p>
            <a:endParaRPr lang="en-US" b="1">
              <a:latin typeface="Consolas"/>
              <a:cs typeface="Calibri"/>
            </a:endParaRPr>
          </a:p>
          <a:p>
            <a:pPr marL="0" indent="0">
              <a:buNone/>
            </a:pPr>
            <a:r>
              <a:rPr lang="en-US" sz="3200" b="1">
                <a:solidFill>
                  <a:srgbClr val="00F64C"/>
                </a:solidFill>
                <a:latin typeface="Consolas"/>
                <a:ea typeface="+mn-lt"/>
                <a:cs typeface="+mn-lt"/>
              </a:rPr>
              <a:t>@CaptBoykin</a:t>
            </a:r>
            <a:endParaRPr lang="en-US" sz="3200" b="1">
              <a:solidFill>
                <a:srgbClr val="00F64C"/>
              </a:solidFill>
              <a:latin typeface="Consolas"/>
              <a:cs typeface="Calibri"/>
            </a:endParaRPr>
          </a:p>
        </p:txBody>
      </p:sp>
      <p:pic>
        <p:nvPicPr>
          <p:cNvPr id="4" name="Picture 4" descr="A picture containing game&#10;&#10;Description generated with very high confidence">
            <a:extLst>
              <a:ext uri="{FF2B5EF4-FFF2-40B4-BE49-F238E27FC236}">
                <a16:creationId xmlns:a16="http://schemas.microsoft.com/office/drawing/2014/main" id="{22E8F690-BE88-470F-A544-2BEEFAD5A1CE}"/>
              </a:ext>
            </a:extLst>
          </p:cNvPr>
          <p:cNvPicPr>
            <a:picLocks noChangeAspect="1"/>
          </p:cNvPicPr>
          <p:nvPr/>
        </p:nvPicPr>
        <p:blipFill>
          <a:blip r:embed="rId2"/>
          <a:stretch>
            <a:fillRect/>
          </a:stretch>
        </p:blipFill>
        <p:spPr>
          <a:xfrm>
            <a:off x="7727863" y="184914"/>
            <a:ext cx="1834042" cy="2122116"/>
          </a:xfrm>
          <a:prstGeom prst="rect">
            <a:avLst/>
          </a:prstGeom>
        </p:spPr>
      </p:pic>
      <p:pic>
        <p:nvPicPr>
          <p:cNvPr id="10" name="Picture 10" descr="A close up of a sign&#10;&#10;Description generated with very high confidence">
            <a:extLst>
              <a:ext uri="{FF2B5EF4-FFF2-40B4-BE49-F238E27FC236}">
                <a16:creationId xmlns:a16="http://schemas.microsoft.com/office/drawing/2014/main" id="{5C532535-A2BA-4EE3-9736-80F2DA8E875E}"/>
              </a:ext>
            </a:extLst>
          </p:cNvPr>
          <p:cNvPicPr>
            <a:picLocks noChangeAspect="1"/>
          </p:cNvPicPr>
          <p:nvPr/>
        </p:nvPicPr>
        <p:blipFill>
          <a:blip r:embed="rId3"/>
          <a:stretch>
            <a:fillRect/>
          </a:stretch>
        </p:blipFill>
        <p:spPr>
          <a:xfrm>
            <a:off x="5488551" y="142565"/>
            <a:ext cx="2048563" cy="2076785"/>
          </a:xfrm>
          <a:prstGeom prst="rect">
            <a:avLst/>
          </a:prstGeom>
        </p:spPr>
      </p:pic>
      <p:pic>
        <p:nvPicPr>
          <p:cNvPr id="12" name="Picture 12" descr="A picture containing clock&#10;&#10;Description generated with very high confidence">
            <a:extLst>
              <a:ext uri="{FF2B5EF4-FFF2-40B4-BE49-F238E27FC236}">
                <a16:creationId xmlns:a16="http://schemas.microsoft.com/office/drawing/2014/main" id="{4042A3C6-FEE1-438B-9803-E55647017DBE}"/>
              </a:ext>
            </a:extLst>
          </p:cNvPr>
          <p:cNvPicPr>
            <a:picLocks noChangeAspect="1"/>
          </p:cNvPicPr>
          <p:nvPr/>
        </p:nvPicPr>
        <p:blipFill>
          <a:blip r:embed="rId4"/>
          <a:stretch>
            <a:fillRect/>
          </a:stretch>
        </p:blipFill>
        <p:spPr>
          <a:xfrm>
            <a:off x="9856691" y="374516"/>
            <a:ext cx="2017083" cy="1593882"/>
          </a:xfrm>
          <a:prstGeom prst="rect">
            <a:avLst/>
          </a:prstGeom>
        </p:spPr>
      </p:pic>
    </p:spTree>
    <p:extLst>
      <p:ext uri="{BB962C8B-B14F-4D97-AF65-F5344CB8AC3E}">
        <p14:creationId xmlns:p14="http://schemas.microsoft.com/office/powerpoint/2010/main" val="371816920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622DF-E00A-4A0D-9E69-DD21651F09B6}"/>
              </a:ext>
            </a:extLst>
          </p:cNvPr>
          <p:cNvSpPr>
            <a:spLocks noGrp="1"/>
          </p:cNvSpPr>
          <p:nvPr>
            <p:ph type="title"/>
          </p:nvPr>
        </p:nvSpPr>
        <p:spPr/>
        <p:txBody>
          <a:bodyPr/>
          <a:lstStyle/>
          <a:p>
            <a:r>
              <a:rPr lang="en-US" b="1">
                <a:latin typeface="Consolas"/>
                <a:cs typeface="Calibri"/>
              </a:rPr>
              <a:t>en(coding|crypting) methods:</a:t>
            </a:r>
            <a:br>
              <a:rPr lang="en-US" b="1">
                <a:latin typeface="Consolas"/>
                <a:cs typeface="Calibri"/>
              </a:rPr>
            </a:br>
            <a:r>
              <a:rPr lang="en-US" b="1">
                <a:latin typeface="Consolas"/>
                <a:cs typeface="Calibri"/>
              </a:rPr>
              <a:t>Polymorphism</a:t>
            </a:r>
            <a:endParaRPr lang="en-US" b="1">
              <a:latin typeface="Consolas"/>
              <a:cs typeface="Calibri Light"/>
            </a:endParaRPr>
          </a:p>
        </p:txBody>
      </p:sp>
      <p:sp>
        <p:nvSpPr>
          <p:cNvPr id="10" name="TextBox 9">
            <a:extLst>
              <a:ext uri="{FF2B5EF4-FFF2-40B4-BE49-F238E27FC236}">
                <a16:creationId xmlns:a16="http://schemas.microsoft.com/office/drawing/2014/main" id="{9E4173B7-E06F-44FC-8759-F76DE1205ED0}"/>
              </a:ext>
            </a:extLst>
          </p:cNvPr>
          <p:cNvSpPr txBox="1"/>
          <p:nvPr/>
        </p:nvSpPr>
        <p:spPr>
          <a:xfrm>
            <a:off x="310551" y="2193985"/>
            <a:ext cx="5259236" cy="181588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a:latin typeface="Consolas"/>
              </a:rPr>
              <a:t>0x50,0x38,0x41,0x42,0x75</a:t>
            </a:r>
            <a:endParaRPr lang="en-US" sz="2800" b="1">
              <a:latin typeface="Consolas"/>
              <a:cs typeface="Calibri"/>
            </a:endParaRPr>
          </a:p>
          <a:p>
            <a:r>
              <a:rPr lang="en-US" sz="2800" b="1">
                <a:latin typeface="Consolas"/>
              </a:rPr>
              <a:t>0x4a,0x49,0x6b,0x4c,0x7a</a:t>
            </a:r>
            <a:endParaRPr lang="en-US" sz="2800" b="1">
              <a:latin typeface="Consolas"/>
              <a:cs typeface="Calibri"/>
            </a:endParaRPr>
          </a:p>
          <a:p>
            <a:r>
              <a:rPr lang="en-US" sz="2800" b="1">
                <a:latin typeface="Consolas"/>
              </a:rPr>
              <a:t>0x48,0x4f,0x72,0x45,0x50</a:t>
            </a:r>
            <a:endParaRPr lang="en-US" sz="2800" b="1">
              <a:latin typeface="Consolas"/>
              <a:cs typeface="Calibri"/>
            </a:endParaRPr>
          </a:p>
          <a:p>
            <a:r>
              <a:rPr lang="en-US" sz="2800" b="1">
                <a:latin typeface="Consolas"/>
              </a:rPr>
              <a:t>0x55,0x50,0x33,0x30,0x7</a:t>
            </a:r>
            <a:endParaRPr lang="en-US" sz="2000" b="1">
              <a:latin typeface="Consolas"/>
              <a:cs typeface="Calibri"/>
            </a:endParaRPr>
          </a:p>
        </p:txBody>
      </p:sp>
      <p:sp>
        <p:nvSpPr>
          <p:cNvPr id="11" name="TextBox 10">
            <a:extLst>
              <a:ext uri="{FF2B5EF4-FFF2-40B4-BE49-F238E27FC236}">
                <a16:creationId xmlns:a16="http://schemas.microsoft.com/office/drawing/2014/main" id="{CFC29194-FC3D-4E45-8B87-5EA26893D675}"/>
              </a:ext>
            </a:extLst>
          </p:cNvPr>
          <p:cNvSpPr txBox="1"/>
          <p:nvPr/>
        </p:nvSpPr>
        <p:spPr>
          <a:xfrm>
            <a:off x="310551" y="4753154"/>
            <a:ext cx="5216105" cy="181588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a:solidFill>
                  <a:srgbClr val="00F64C"/>
                </a:solidFill>
                <a:latin typeface="Consolas"/>
              </a:rPr>
              <a:t>0xa0,0x70,0x82,0x84,0xea</a:t>
            </a:r>
            <a:endParaRPr lang="en-US" sz="2800" b="1">
              <a:solidFill>
                <a:srgbClr val="00F64C"/>
              </a:solidFill>
              <a:latin typeface="Consolas"/>
              <a:cs typeface="Calibri"/>
            </a:endParaRPr>
          </a:p>
          <a:p>
            <a:r>
              <a:rPr lang="en-US" sz="2800" b="1">
                <a:solidFill>
                  <a:srgbClr val="00F64C"/>
                </a:solidFill>
                <a:latin typeface="Consolas"/>
              </a:rPr>
              <a:t>0x94,0x92,0xd6,0x98,0xf4</a:t>
            </a:r>
            <a:endParaRPr lang="en-US" sz="2800" b="1">
              <a:solidFill>
                <a:srgbClr val="00F64C"/>
              </a:solidFill>
              <a:latin typeface="Consolas"/>
              <a:cs typeface="Calibri"/>
            </a:endParaRPr>
          </a:p>
          <a:p>
            <a:r>
              <a:rPr lang="en-US" sz="2800" b="1">
                <a:solidFill>
                  <a:srgbClr val="00F64C"/>
                </a:solidFill>
                <a:latin typeface="Consolas"/>
              </a:rPr>
              <a:t>0x90,0x9e,0xe4,0x8a,0xa0</a:t>
            </a:r>
            <a:endParaRPr lang="en-US" sz="2800" b="1">
              <a:solidFill>
                <a:srgbClr val="00F64C"/>
              </a:solidFill>
              <a:latin typeface="Consolas"/>
              <a:cs typeface="Calibri"/>
            </a:endParaRPr>
          </a:p>
          <a:p>
            <a:r>
              <a:rPr lang="en-US" sz="2800" b="1">
                <a:solidFill>
                  <a:srgbClr val="00F64C"/>
                </a:solidFill>
                <a:latin typeface="Consolas"/>
              </a:rPr>
              <a:t>0xaa,0xa0,0x66,0x60,0xe2</a:t>
            </a:r>
            <a:endParaRPr lang="en-US" sz="2800" b="1">
              <a:solidFill>
                <a:srgbClr val="00F64C"/>
              </a:solidFill>
              <a:latin typeface="Consolas"/>
              <a:cs typeface="Calibri"/>
            </a:endParaRPr>
          </a:p>
        </p:txBody>
      </p:sp>
      <p:sp>
        <p:nvSpPr>
          <p:cNvPr id="12" name="TextBox 11">
            <a:extLst>
              <a:ext uri="{FF2B5EF4-FFF2-40B4-BE49-F238E27FC236}">
                <a16:creationId xmlns:a16="http://schemas.microsoft.com/office/drawing/2014/main" id="{6E5CA171-B6B5-4727-8619-9DF8A3E6DD07}"/>
              </a:ext>
            </a:extLst>
          </p:cNvPr>
          <p:cNvSpPr txBox="1"/>
          <p:nvPr/>
        </p:nvSpPr>
        <p:spPr>
          <a:xfrm>
            <a:off x="5730815" y="3804249"/>
            <a:ext cx="6021236" cy="95410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dirty="0">
                <a:latin typeface="Consolas"/>
              </a:rPr>
              <a:t>Loop:</a:t>
            </a:r>
          </a:p>
          <a:p>
            <a:r>
              <a:rPr lang="en-US" sz="2800" dirty="0">
                <a:latin typeface="Consolas"/>
              </a:rPr>
              <a:t>    Value &lt;&lt; 1</a:t>
            </a:r>
          </a:p>
        </p:txBody>
      </p:sp>
      <p:sp>
        <p:nvSpPr>
          <p:cNvPr id="14" name="Arrow: Bent 13">
            <a:extLst>
              <a:ext uri="{FF2B5EF4-FFF2-40B4-BE49-F238E27FC236}">
                <a16:creationId xmlns:a16="http://schemas.microsoft.com/office/drawing/2014/main" id="{AEDF26F5-7DD1-4E57-9886-A8F9295AFB99}"/>
              </a:ext>
            </a:extLst>
          </p:cNvPr>
          <p:cNvSpPr/>
          <p:nvPr/>
        </p:nvSpPr>
        <p:spPr>
          <a:xfrm rot="5400000">
            <a:off x="5544419" y="2576817"/>
            <a:ext cx="819509" cy="862641"/>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Arrow: Bent 14">
            <a:extLst>
              <a:ext uri="{FF2B5EF4-FFF2-40B4-BE49-F238E27FC236}">
                <a16:creationId xmlns:a16="http://schemas.microsoft.com/office/drawing/2014/main" id="{2ADDA11A-F554-4A1F-B15C-002955485D50}"/>
              </a:ext>
            </a:extLst>
          </p:cNvPr>
          <p:cNvSpPr/>
          <p:nvPr/>
        </p:nvSpPr>
        <p:spPr>
          <a:xfrm rot="10800000">
            <a:off x="5558796" y="4992213"/>
            <a:ext cx="819509" cy="862641"/>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33885783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622DF-E00A-4A0D-9E69-DD21651F09B6}"/>
              </a:ext>
            </a:extLst>
          </p:cNvPr>
          <p:cNvSpPr>
            <a:spLocks noGrp="1"/>
          </p:cNvSpPr>
          <p:nvPr>
            <p:ph type="title"/>
          </p:nvPr>
        </p:nvSpPr>
        <p:spPr>
          <a:xfrm>
            <a:off x="219974" y="206974"/>
            <a:ext cx="10515600" cy="1843147"/>
          </a:xfrm>
        </p:spPr>
        <p:txBody>
          <a:bodyPr>
            <a:normAutofit fontScale="90000"/>
          </a:bodyPr>
          <a:lstStyle/>
          <a:p>
            <a:r>
              <a:rPr lang="en-US" b="1">
                <a:latin typeface="Consolas"/>
                <a:cs typeface="Calibri"/>
              </a:rPr>
              <a:t>en(coding|crypting)</a:t>
            </a:r>
            <a:br>
              <a:rPr lang="en-US" b="1" dirty="0">
                <a:latin typeface="Consolas"/>
                <a:cs typeface="Calibri"/>
              </a:rPr>
            </a:br>
            <a:r>
              <a:rPr lang="en-US" b="1">
                <a:latin typeface="Consolas"/>
                <a:cs typeface="Calibri"/>
              </a:rPr>
              <a:t>concets:</a:t>
            </a:r>
            <a:br>
              <a:rPr lang="en-US" b="1" dirty="0">
                <a:latin typeface="Consolas"/>
                <a:cs typeface="Calibri"/>
              </a:rPr>
            </a:br>
            <a:endParaRPr lang="en-US" b="1">
              <a:latin typeface="Consolas"/>
              <a:cs typeface="Calibri"/>
            </a:endParaRPr>
          </a:p>
        </p:txBody>
      </p:sp>
      <p:sp>
        <p:nvSpPr>
          <p:cNvPr id="3" name="Content Placeholder 2">
            <a:extLst>
              <a:ext uri="{FF2B5EF4-FFF2-40B4-BE49-F238E27FC236}">
                <a16:creationId xmlns:a16="http://schemas.microsoft.com/office/drawing/2014/main" id="{A5F2B3CB-083C-4029-A7C3-07E3528A762F}"/>
              </a:ext>
            </a:extLst>
          </p:cNvPr>
          <p:cNvSpPr>
            <a:spLocks noGrp="1"/>
          </p:cNvSpPr>
          <p:nvPr>
            <p:ph idx="1"/>
          </p:nvPr>
        </p:nvSpPr>
        <p:spPr>
          <a:xfrm>
            <a:off x="148087" y="1969399"/>
            <a:ext cx="11148203" cy="4380092"/>
          </a:xfrm>
        </p:spPr>
        <p:txBody>
          <a:bodyPr vert="horz" lIns="91440" tIns="45720" rIns="91440" bIns="45720" rtlCol="0" anchor="t">
            <a:normAutofit fontScale="92500" lnSpcReduction="10000"/>
          </a:bodyPr>
          <a:lstStyle/>
          <a:p>
            <a:r>
              <a:rPr lang="en-US" sz="3600" b="1" dirty="0">
                <a:latin typeface="Consolas"/>
              </a:rPr>
              <a:t>Math fun</a:t>
            </a:r>
          </a:p>
          <a:p>
            <a:endParaRPr lang="en-US" sz="3600" b="1" dirty="0">
              <a:latin typeface="Consolas"/>
              <a:cs typeface="Calibri"/>
            </a:endParaRPr>
          </a:p>
          <a:p>
            <a:endParaRPr lang="en-US" sz="4400" b="1" dirty="0">
              <a:latin typeface="Consolas"/>
              <a:cs typeface="Calibri"/>
            </a:endParaRPr>
          </a:p>
          <a:p>
            <a:pPr marL="0" indent="0">
              <a:buNone/>
            </a:pPr>
            <a:endParaRPr lang="en-US" b="1" dirty="0">
              <a:latin typeface="Consolas"/>
              <a:ea typeface="+mn-lt"/>
              <a:cs typeface="+mn-lt"/>
            </a:endParaRPr>
          </a:p>
          <a:p>
            <a:pPr marL="0" indent="0">
              <a:buNone/>
            </a:pPr>
            <a:r>
              <a:rPr lang="en-US" b="1" dirty="0">
                <a:latin typeface="Consolas"/>
                <a:ea typeface="+mn-lt"/>
                <a:cs typeface="+mn-lt"/>
              </a:rPr>
              <a:t>0x68732f6e69622f ('/bin/</a:t>
            </a:r>
            <a:r>
              <a:rPr lang="en-US" b="1" dirty="0" err="1">
                <a:latin typeface="Consolas"/>
                <a:ea typeface="+mn-lt"/>
                <a:cs typeface="+mn-lt"/>
              </a:rPr>
              <a:t>sh</a:t>
            </a:r>
            <a:r>
              <a:rPr lang="en-US" b="1" dirty="0">
                <a:latin typeface="Consolas"/>
                <a:ea typeface="+mn-lt"/>
                <a:cs typeface="+mn-lt"/>
              </a:rPr>
              <a:t>’)</a:t>
            </a:r>
          </a:p>
          <a:p>
            <a:pPr marL="0" indent="0">
              <a:buNone/>
            </a:pPr>
            <a:endParaRPr lang="en-US" b="1" dirty="0">
              <a:latin typeface="Consolas"/>
              <a:ea typeface="+mn-lt"/>
              <a:cs typeface="+mn-lt"/>
            </a:endParaRPr>
          </a:p>
          <a:p>
            <a:r>
              <a:rPr lang="en-US" b="1" dirty="0">
                <a:latin typeface="Consolas"/>
                <a:ea typeface="+mn-lt"/>
                <a:cs typeface="+mn-lt"/>
              </a:rPr>
              <a:t>In this instance, the value of the </a:t>
            </a:r>
          </a:p>
          <a:p>
            <a:pPr marL="0" indent="0">
              <a:buNone/>
            </a:pPr>
            <a:r>
              <a:rPr lang="en-US" b="1" dirty="0">
                <a:latin typeface="Consolas"/>
                <a:ea typeface="+mn-lt"/>
                <a:cs typeface="+mn-lt"/>
              </a:rPr>
              <a:t>Previous instruction is </a:t>
            </a:r>
            <a:r>
              <a:rPr lang="en-US" b="1" dirty="0" err="1">
                <a:latin typeface="Consolas"/>
                <a:ea typeface="+mn-lt"/>
                <a:cs typeface="+mn-lt"/>
              </a:rPr>
              <a:t>inc</a:t>
            </a:r>
            <a:r>
              <a:rPr lang="en-US" b="1" dirty="0">
                <a:latin typeface="Consolas"/>
                <a:ea typeface="+mn-lt"/>
                <a:cs typeface="+mn-lt"/>
              </a:rPr>
              <a:t>/</a:t>
            </a:r>
            <a:r>
              <a:rPr lang="en-US" b="1" dirty="0" err="1">
                <a:latin typeface="Consolas"/>
                <a:ea typeface="+mn-lt"/>
                <a:cs typeface="+mn-lt"/>
              </a:rPr>
              <a:t>dec</a:t>
            </a:r>
            <a:r>
              <a:rPr lang="en-US" b="1" dirty="0">
                <a:latin typeface="Consolas"/>
                <a:ea typeface="+mn-lt"/>
                <a:cs typeface="+mn-lt"/>
              </a:rPr>
              <a:t> to</a:t>
            </a:r>
          </a:p>
          <a:p>
            <a:pPr marL="0" indent="0">
              <a:buNone/>
            </a:pPr>
            <a:r>
              <a:rPr lang="en-US" b="1" dirty="0">
                <a:latin typeface="Consolas"/>
                <a:ea typeface="+mn-lt"/>
                <a:cs typeface="+mn-lt"/>
              </a:rPr>
              <a:t>achieve the next value</a:t>
            </a:r>
          </a:p>
        </p:txBody>
      </p:sp>
      <p:sp>
        <p:nvSpPr>
          <p:cNvPr id="5" name="TextBox 4">
            <a:extLst>
              <a:ext uri="{FF2B5EF4-FFF2-40B4-BE49-F238E27FC236}">
                <a16:creationId xmlns:a16="http://schemas.microsoft.com/office/drawing/2014/main" id="{8EA0DA77-77E8-4FBE-951A-61CD83A992B1}"/>
              </a:ext>
            </a:extLst>
          </p:cNvPr>
          <p:cNvSpPr txBox="1"/>
          <p:nvPr/>
        </p:nvSpPr>
        <p:spPr>
          <a:xfrm>
            <a:off x="6492816" y="339307"/>
            <a:ext cx="7516481" cy="584775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200" b="1">
                <a:latin typeface="Consolas"/>
              </a:rPr>
              <a:t>    _start:</a:t>
            </a:r>
          </a:p>
          <a:p>
            <a:r>
              <a:rPr lang="en-US" sz="2200" b="1">
                <a:latin typeface="Consolas"/>
              </a:rPr>
              <a:t>        add al, 47  ; 0x2f</a:t>
            </a:r>
          </a:p>
          <a:p>
            <a:r>
              <a:rPr lang="en-US" sz="2200" b="1">
                <a:latin typeface="Consolas"/>
              </a:rPr>
              <a:t>        mov byte [</a:t>
            </a:r>
            <a:r>
              <a:rPr lang="en-US" sz="2200" b="1" err="1">
                <a:latin typeface="Consolas"/>
              </a:rPr>
              <a:t>rsp</a:t>
            </a:r>
            <a:r>
              <a:rPr lang="en-US" sz="2200" b="1">
                <a:latin typeface="Consolas"/>
              </a:rPr>
              <a:t>], al</a:t>
            </a:r>
          </a:p>
          <a:p>
            <a:r>
              <a:rPr lang="en-US" sz="2200" b="1">
                <a:latin typeface="Consolas"/>
              </a:rPr>
              <a:t>        add al, 51  ; </a:t>
            </a:r>
            <a:r>
              <a:rPr lang="en-US" sz="2200" b="1">
                <a:solidFill>
                  <a:srgbClr val="00F64C"/>
                </a:solidFill>
                <a:latin typeface="Consolas"/>
              </a:rPr>
              <a:t>+51</a:t>
            </a:r>
            <a:r>
              <a:rPr lang="en-US" sz="2200" b="1">
                <a:latin typeface="Consolas"/>
              </a:rPr>
              <a:t> -&gt; 0x62</a:t>
            </a:r>
          </a:p>
          <a:p>
            <a:r>
              <a:rPr lang="en-US" sz="2200" b="1">
                <a:latin typeface="Consolas"/>
              </a:rPr>
              <a:t>        mov byte [rsp+1], al</a:t>
            </a:r>
          </a:p>
          <a:p>
            <a:r>
              <a:rPr lang="en-US" sz="2200" b="1">
                <a:latin typeface="Consolas"/>
              </a:rPr>
              <a:t>        add al, 7   ; </a:t>
            </a:r>
            <a:r>
              <a:rPr lang="en-US" sz="2200" b="1">
                <a:solidFill>
                  <a:srgbClr val="00F64C"/>
                </a:solidFill>
                <a:latin typeface="Consolas"/>
              </a:rPr>
              <a:t>+7</a:t>
            </a:r>
          </a:p>
          <a:p>
            <a:r>
              <a:rPr lang="en-US" sz="2200" b="1">
                <a:latin typeface="Consolas"/>
              </a:rPr>
              <a:t>        mov byte [rsp+2], al</a:t>
            </a:r>
          </a:p>
          <a:p>
            <a:r>
              <a:rPr lang="en-US" sz="2200" b="1">
                <a:latin typeface="Consolas"/>
              </a:rPr>
              <a:t>        add al, 5   ; </a:t>
            </a:r>
            <a:r>
              <a:rPr lang="en-US" sz="2200" b="1">
                <a:solidFill>
                  <a:srgbClr val="00F64C"/>
                </a:solidFill>
                <a:latin typeface="Consolas"/>
              </a:rPr>
              <a:t>+5</a:t>
            </a:r>
          </a:p>
          <a:p>
            <a:r>
              <a:rPr lang="en-US" sz="2200" b="1">
                <a:latin typeface="Consolas"/>
              </a:rPr>
              <a:t>        mov byte [rsp+3], al</a:t>
            </a:r>
          </a:p>
          <a:p>
            <a:r>
              <a:rPr lang="en-US" sz="2200" b="1">
                <a:latin typeface="Consolas"/>
              </a:rPr>
              <a:t>        sub al, 63  ; </a:t>
            </a:r>
            <a:r>
              <a:rPr lang="en-US" sz="2200" b="1">
                <a:solidFill>
                  <a:srgbClr val="FF0000"/>
                </a:solidFill>
                <a:latin typeface="Consolas"/>
              </a:rPr>
              <a:t>-63</a:t>
            </a:r>
          </a:p>
          <a:p>
            <a:r>
              <a:rPr lang="en-US" sz="2200" b="1">
                <a:latin typeface="Consolas"/>
              </a:rPr>
              <a:t>        mov byte [rsp+4], al</a:t>
            </a:r>
          </a:p>
          <a:p>
            <a:r>
              <a:rPr lang="en-US" sz="2200" b="1">
                <a:latin typeface="Consolas"/>
              </a:rPr>
              <a:t>        add al, 68</a:t>
            </a:r>
          </a:p>
          <a:p>
            <a:r>
              <a:rPr lang="en-US" sz="2200" b="1">
                <a:latin typeface="Consolas"/>
              </a:rPr>
              <a:t>        mov byte [rsp+5], al</a:t>
            </a:r>
          </a:p>
          <a:p>
            <a:r>
              <a:rPr lang="en-US" sz="2200" b="1">
                <a:latin typeface="Consolas"/>
              </a:rPr>
              <a:t>        sub al, 11</a:t>
            </a:r>
          </a:p>
          <a:p>
            <a:r>
              <a:rPr lang="en-US" sz="2200" b="1">
                <a:latin typeface="Consolas"/>
              </a:rPr>
              <a:t>        mov byte [rsp+6], al</a:t>
            </a:r>
          </a:p>
          <a:p>
            <a:r>
              <a:rPr lang="en-US" sz="2200" b="1">
                <a:latin typeface="Consolas"/>
              </a:rPr>
              <a:t>        </a:t>
            </a:r>
            <a:r>
              <a:rPr lang="en-US" sz="2200" b="1" err="1">
                <a:latin typeface="Consolas"/>
              </a:rPr>
              <a:t>xor</a:t>
            </a:r>
            <a:r>
              <a:rPr lang="en-US" sz="2200" b="1">
                <a:latin typeface="Consolas"/>
              </a:rPr>
              <a:t> rax, rax</a:t>
            </a:r>
          </a:p>
          <a:p>
            <a:r>
              <a:rPr lang="en-US" sz="2200" b="1">
                <a:latin typeface="Consolas"/>
              </a:rPr>
              <a:t>        mov byte [rsp+7], al</a:t>
            </a:r>
          </a:p>
        </p:txBody>
      </p:sp>
      <p:sp>
        <p:nvSpPr>
          <p:cNvPr id="4" name="Arrow: Up-Down 3">
            <a:extLst>
              <a:ext uri="{FF2B5EF4-FFF2-40B4-BE49-F238E27FC236}">
                <a16:creationId xmlns:a16="http://schemas.microsoft.com/office/drawing/2014/main" id="{DFAFC130-BEE3-4E58-B4DE-53B76139BD1E}"/>
              </a:ext>
            </a:extLst>
          </p:cNvPr>
          <p:cNvSpPr/>
          <p:nvPr/>
        </p:nvSpPr>
        <p:spPr>
          <a:xfrm rot="3385670">
            <a:off x="5281003" y="-268542"/>
            <a:ext cx="167307" cy="5491876"/>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4698065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622DF-E00A-4A0D-9E69-DD21651F09B6}"/>
              </a:ext>
            </a:extLst>
          </p:cNvPr>
          <p:cNvSpPr>
            <a:spLocks noGrp="1"/>
          </p:cNvSpPr>
          <p:nvPr>
            <p:ph type="title"/>
          </p:nvPr>
        </p:nvSpPr>
        <p:spPr/>
        <p:txBody>
          <a:bodyPr/>
          <a:lstStyle/>
          <a:p>
            <a:r>
              <a:rPr lang="en-US" b="1">
                <a:latin typeface="Consolas"/>
                <a:cs typeface="Calibri"/>
              </a:rPr>
              <a:t>en(coding|crypting) concepts:</a:t>
            </a:r>
          </a:p>
        </p:txBody>
      </p:sp>
      <p:sp>
        <p:nvSpPr>
          <p:cNvPr id="3" name="Content Placeholder 2">
            <a:extLst>
              <a:ext uri="{FF2B5EF4-FFF2-40B4-BE49-F238E27FC236}">
                <a16:creationId xmlns:a16="http://schemas.microsoft.com/office/drawing/2014/main" id="{A5F2B3CB-083C-4029-A7C3-07E3528A762F}"/>
              </a:ext>
            </a:extLst>
          </p:cNvPr>
          <p:cNvSpPr>
            <a:spLocks noGrp="1"/>
          </p:cNvSpPr>
          <p:nvPr>
            <p:ph idx="1"/>
          </p:nvPr>
        </p:nvSpPr>
        <p:spPr>
          <a:xfrm>
            <a:off x="838200" y="1825625"/>
            <a:ext cx="10934163" cy="4662577"/>
          </a:xfrm>
        </p:spPr>
        <p:txBody>
          <a:bodyPr vert="horz" lIns="91440" tIns="45720" rIns="91440" bIns="45720" rtlCol="0" anchor="t">
            <a:normAutofit/>
          </a:bodyPr>
          <a:lstStyle/>
          <a:p>
            <a:r>
              <a:rPr lang="en-US" sz="3600" b="1" dirty="0">
                <a:latin typeface="Consolas"/>
                <a:cs typeface="Calibri"/>
              </a:rPr>
              <a:t>Extra loops of random length</a:t>
            </a:r>
            <a:endParaRPr lang="en-US" dirty="0"/>
          </a:p>
          <a:p>
            <a:pPr lvl="1"/>
            <a:r>
              <a:rPr lang="en-US" sz="3200" b="1" dirty="0">
                <a:latin typeface="Consolas"/>
                <a:cs typeface="Calibri"/>
              </a:rPr>
              <a:t>More of a </a:t>
            </a:r>
            <a:r>
              <a:rPr lang="en-US" sz="3200" b="1" dirty="0" err="1">
                <a:latin typeface="Consolas"/>
                <a:cs typeface="Calibri"/>
              </a:rPr>
              <a:t>shellcoding</a:t>
            </a:r>
            <a:r>
              <a:rPr lang="en-US" sz="3200" b="1" dirty="0">
                <a:latin typeface="Consolas"/>
                <a:cs typeface="Calibri"/>
              </a:rPr>
              <a:t> approach instead of a method of encoding</a:t>
            </a:r>
          </a:p>
          <a:p>
            <a:pPr lvl="1"/>
            <a:r>
              <a:rPr lang="en-US" sz="3200" b="1" dirty="0">
                <a:latin typeface="Consolas"/>
                <a:cs typeface="Calibri"/>
              </a:rPr>
              <a:t>Originally could be incorporated to defeat sandboxes</a:t>
            </a:r>
          </a:p>
          <a:p>
            <a:pPr lvl="1"/>
            <a:r>
              <a:rPr lang="en-US" sz="3200" b="1" dirty="0">
                <a:latin typeface="Consolas"/>
                <a:cs typeface="Calibri"/>
              </a:rPr>
              <a:t>Further obfuscates/ creates randomness</a:t>
            </a:r>
          </a:p>
          <a:p>
            <a:pPr lvl="1"/>
            <a:endParaRPr lang="en-US" sz="3200" b="1" dirty="0">
              <a:latin typeface="Consolas"/>
              <a:cs typeface="Calibri"/>
            </a:endParaRPr>
          </a:p>
          <a:p>
            <a:pPr lvl="1"/>
            <a:endParaRPr lang="en-US" sz="3200" b="1" dirty="0">
              <a:latin typeface="Consolas"/>
              <a:cs typeface="Calibri"/>
            </a:endParaRPr>
          </a:p>
          <a:p>
            <a:endParaRPr lang="en-US" sz="3600" b="1" dirty="0">
              <a:latin typeface="Consolas"/>
              <a:cs typeface="Calibri"/>
            </a:endParaRPr>
          </a:p>
        </p:txBody>
      </p:sp>
    </p:spTree>
    <p:extLst>
      <p:ext uri="{BB962C8B-B14F-4D97-AF65-F5344CB8AC3E}">
        <p14:creationId xmlns:p14="http://schemas.microsoft.com/office/powerpoint/2010/main" val="240324678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78116DE-5445-4814-B27C-033207FFBC69}"/>
              </a:ext>
            </a:extLst>
          </p:cNvPr>
          <p:cNvSpPr/>
          <p:nvPr/>
        </p:nvSpPr>
        <p:spPr>
          <a:xfrm>
            <a:off x="3767552" y="4206240"/>
            <a:ext cx="7472876" cy="2416899"/>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3600" b="1" dirty="0">
                <a:solidFill>
                  <a:schemeClr val="bg1"/>
                </a:solidFill>
              </a:rPr>
              <a:t>Encoding B</a:t>
            </a:r>
          </a:p>
        </p:txBody>
      </p:sp>
      <p:sp>
        <p:nvSpPr>
          <p:cNvPr id="2" name="Title 1">
            <a:extLst>
              <a:ext uri="{FF2B5EF4-FFF2-40B4-BE49-F238E27FC236}">
                <a16:creationId xmlns:a16="http://schemas.microsoft.com/office/drawing/2014/main" id="{EA6622DF-E00A-4A0D-9E69-DD21651F09B6}"/>
              </a:ext>
            </a:extLst>
          </p:cNvPr>
          <p:cNvSpPr>
            <a:spLocks noGrp="1"/>
          </p:cNvSpPr>
          <p:nvPr>
            <p:ph type="title"/>
          </p:nvPr>
        </p:nvSpPr>
        <p:spPr/>
        <p:txBody>
          <a:bodyPr/>
          <a:lstStyle/>
          <a:p>
            <a:r>
              <a:rPr lang="en-US" b="1">
                <a:latin typeface="Consolas"/>
                <a:cs typeface="Calibri"/>
              </a:rPr>
              <a:t>en(coding|crypting) concepts:</a:t>
            </a:r>
          </a:p>
        </p:txBody>
      </p:sp>
      <p:sp>
        <p:nvSpPr>
          <p:cNvPr id="3" name="Content Placeholder 2">
            <a:extLst>
              <a:ext uri="{FF2B5EF4-FFF2-40B4-BE49-F238E27FC236}">
                <a16:creationId xmlns:a16="http://schemas.microsoft.com/office/drawing/2014/main" id="{A5F2B3CB-083C-4029-A7C3-07E3528A762F}"/>
              </a:ext>
            </a:extLst>
          </p:cNvPr>
          <p:cNvSpPr>
            <a:spLocks noGrp="1"/>
          </p:cNvSpPr>
          <p:nvPr>
            <p:ph idx="1"/>
          </p:nvPr>
        </p:nvSpPr>
        <p:spPr>
          <a:xfrm>
            <a:off x="838200" y="1825625"/>
            <a:ext cx="10934163" cy="4662577"/>
          </a:xfrm>
        </p:spPr>
        <p:txBody>
          <a:bodyPr vert="horz" lIns="91440" tIns="45720" rIns="91440" bIns="45720" rtlCol="0" anchor="t">
            <a:normAutofit/>
          </a:bodyPr>
          <a:lstStyle/>
          <a:p>
            <a:r>
              <a:rPr lang="en-US" sz="3600" b="1" dirty="0">
                <a:latin typeface="Consolas"/>
                <a:cs typeface="Calibri"/>
              </a:rPr>
              <a:t> Multiple decoder stubs</a:t>
            </a:r>
          </a:p>
          <a:p>
            <a:pPr lvl="1"/>
            <a:r>
              <a:rPr lang="en-US" b="1" dirty="0">
                <a:latin typeface="Consolas"/>
                <a:cs typeface="Calibri"/>
              </a:rPr>
              <a:t>Oftentimes a decoder stub itself is encoded to further obfuscate the shellcode and avoid detection</a:t>
            </a:r>
          </a:p>
          <a:p>
            <a:pPr lvl="1"/>
            <a:r>
              <a:rPr lang="en-US" b="1" dirty="0">
                <a:latin typeface="Consolas"/>
                <a:cs typeface="Calibri"/>
              </a:rPr>
              <a:t>What’s encoded needs decoding, obviously…</a:t>
            </a:r>
          </a:p>
          <a:p>
            <a:pPr lvl="1"/>
            <a:endParaRPr lang="en-US" dirty="0"/>
          </a:p>
        </p:txBody>
      </p:sp>
      <p:sp>
        <p:nvSpPr>
          <p:cNvPr id="5" name="Rectangle 4">
            <a:extLst>
              <a:ext uri="{FF2B5EF4-FFF2-40B4-BE49-F238E27FC236}">
                <a16:creationId xmlns:a16="http://schemas.microsoft.com/office/drawing/2014/main" id="{AF3156F7-90DD-4A17-B15F-56C4E1358C61}"/>
              </a:ext>
            </a:extLst>
          </p:cNvPr>
          <p:cNvSpPr/>
          <p:nvPr/>
        </p:nvSpPr>
        <p:spPr>
          <a:xfrm>
            <a:off x="4253132" y="5064368"/>
            <a:ext cx="1842868" cy="12379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Decoder A</a:t>
            </a:r>
          </a:p>
        </p:txBody>
      </p:sp>
      <p:sp>
        <p:nvSpPr>
          <p:cNvPr id="6" name="Rectangle 5">
            <a:extLst>
              <a:ext uri="{FF2B5EF4-FFF2-40B4-BE49-F238E27FC236}">
                <a16:creationId xmlns:a16="http://schemas.microsoft.com/office/drawing/2014/main" id="{311DED27-9A62-4A81-902D-CCE05F177A72}"/>
              </a:ext>
            </a:extLst>
          </p:cNvPr>
          <p:cNvSpPr/>
          <p:nvPr/>
        </p:nvSpPr>
        <p:spPr>
          <a:xfrm>
            <a:off x="6202679" y="5064367"/>
            <a:ext cx="4629443" cy="12379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t>Encoding A</a:t>
            </a:r>
          </a:p>
        </p:txBody>
      </p:sp>
      <p:sp>
        <p:nvSpPr>
          <p:cNvPr id="8" name="Rectangle 7">
            <a:extLst>
              <a:ext uri="{FF2B5EF4-FFF2-40B4-BE49-F238E27FC236}">
                <a16:creationId xmlns:a16="http://schemas.microsoft.com/office/drawing/2014/main" id="{2B21F516-C770-4C5E-9B18-5831DA6528DC}"/>
              </a:ext>
            </a:extLst>
          </p:cNvPr>
          <p:cNvSpPr/>
          <p:nvPr/>
        </p:nvSpPr>
        <p:spPr>
          <a:xfrm>
            <a:off x="1278157" y="5064366"/>
            <a:ext cx="1842868" cy="12379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Decoder B</a:t>
            </a:r>
          </a:p>
        </p:txBody>
      </p:sp>
    </p:spTree>
    <p:extLst>
      <p:ext uri="{BB962C8B-B14F-4D97-AF65-F5344CB8AC3E}">
        <p14:creationId xmlns:p14="http://schemas.microsoft.com/office/powerpoint/2010/main" val="245181990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622DF-E00A-4A0D-9E69-DD21651F09B6}"/>
              </a:ext>
            </a:extLst>
          </p:cNvPr>
          <p:cNvSpPr>
            <a:spLocks noGrp="1"/>
          </p:cNvSpPr>
          <p:nvPr>
            <p:ph type="title"/>
          </p:nvPr>
        </p:nvSpPr>
        <p:spPr/>
        <p:txBody>
          <a:bodyPr/>
          <a:lstStyle/>
          <a:p>
            <a:r>
              <a:rPr lang="en-US" b="1">
                <a:latin typeface="Consolas"/>
                <a:cs typeface="Calibri"/>
              </a:rPr>
              <a:t>en(coding|crypting) concepts:</a:t>
            </a:r>
          </a:p>
        </p:txBody>
      </p:sp>
      <p:sp>
        <p:nvSpPr>
          <p:cNvPr id="3" name="Content Placeholder 2">
            <a:extLst>
              <a:ext uri="{FF2B5EF4-FFF2-40B4-BE49-F238E27FC236}">
                <a16:creationId xmlns:a16="http://schemas.microsoft.com/office/drawing/2014/main" id="{A5F2B3CB-083C-4029-A7C3-07E3528A762F}"/>
              </a:ext>
            </a:extLst>
          </p:cNvPr>
          <p:cNvSpPr>
            <a:spLocks noGrp="1"/>
          </p:cNvSpPr>
          <p:nvPr>
            <p:ph idx="1"/>
          </p:nvPr>
        </p:nvSpPr>
        <p:spPr>
          <a:xfrm>
            <a:off x="838200" y="1825625"/>
            <a:ext cx="5111333" cy="4662577"/>
          </a:xfrm>
        </p:spPr>
        <p:txBody>
          <a:bodyPr vert="horz" lIns="91440" tIns="45720" rIns="91440" bIns="45720" rtlCol="0" anchor="t">
            <a:normAutofit/>
          </a:bodyPr>
          <a:lstStyle/>
          <a:p>
            <a:r>
              <a:rPr lang="en-US" sz="3600" b="1">
                <a:latin typeface="Consolas"/>
                <a:cs typeface="Calibri"/>
              </a:rPr>
              <a:t>Junk insertion / removal</a:t>
            </a:r>
            <a:endParaRPr lang="en-US">
              <a:latin typeface="Calibri" panose="020F0502020204030204"/>
              <a:cs typeface="Calibri"/>
            </a:endParaRPr>
          </a:p>
          <a:p>
            <a:pPr lvl="1"/>
            <a:r>
              <a:rPr lang="en-US" sz="3200" b="1">
                <a:latin typeface="Consolas"/>
                <a:cs typeface="Calibri"/>
              </a:rPr>
              <a:t>Filler bytes are placed within the shellcode in order to obfuscate the code's true purpose and evade signatures. </a:t>
            </a:r>
          </a:p>
          <a:p>
            <a:pPr lvl="1"/>
            <a:endParaRPr lang="en-US" sz="3200" b="1">
              <a:latin typeface="Consolas"/>
              <a:cs typeface="Calibri"/>
            </a:endParaRPr>
          </a:p>
          <a:p>
            <a:endParaRPr lang="en-US" sz="3600" b="1">
              <a:latin typeface="Consolas"/>
              <a:cs typeface="Calibri"/>
            </a:endParaRPr>
          </a:p>
        </p:txBody>
      </p:sp>
      <p:sp>
        <p:nvSpPr>
          <p:cNvPr id="4" name="TextBox 1">
            <a:extLst>
              <a:ext uri="{FF2B5EF4-FFF2-40B4-BE49-F238E27FC236}">
                <a16:creationId xmlns:a16="http://schemas.microsoft.com/office/drawing/2014/main" id="{55808034-5917-4B51-93DB-4E1AEEB5A1C8}"/>
              </a:ext>
            </a:extLst>
          </p:cNvPr>
          <p:cNvSpPr txBox="1"/>
          <p:nvPr/>
        </p:nvSpPr>
        <p:spPr>
          <a:xfrm>
            <a:off x="6818565" y="1607800"/>
            <a:ext cx="4439317" cy="5016758"/>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a:solidFill>
                  <a:srgbClr val="00F64C"/>
                </a:solidFill>
                <a:latin typeface="Consolas"/>
              </a:rPr>
              <a:t>0x41,0xaa,0xb0,0xaa,0xeb,0xaa,0xf3,0xaa,0xe7,0xaa,0x21,0xaa,0xbb,0xaa,0xeb,0xaa,0xf8,0xaa,0x22,0xaa,0xee,0xaa,0x8e,0xaa,0xad,0xaa,0xe2,0xaa,0x23,0xaa,0x4d,0xaa,0xe2,0xaa,0x29,0xaa,0x6a,0xaa,0x91,0xaa,0xe2,0xaa,0x9b,0xaa,0x5c,0xaa,0xe2,0xaa,0x9b,0xaa,0x78,0xaa,0xa5,0xaa,0xaf,0xaa,0x42,0xaa,0x4b,0xaa,0x55,0xaa,0x55,0xaa,0x55,0xaa,0x85,0xaa,0xc8,0xaa,0xc3,0xaa,0xc4,0xaa,0x85,0xaa,0xd9,0xaa,0xc2,0xaa,0xeb,0xaa,0xbb,0xbb,0xbb,0xbb,0xbb,0xbb,0xbb,0xbb,0xbb</a:t>
            </a:r>
          </a:p>
        </p:txBody>
      </p:sp>
    </p:spTree>
    <p:extLst>
      <p:ext uri="{BB962C8B-B14F-4D97-AF65-F5344CB8AC3E}">
        <p14:creationId xmlns:p14="http://schemas.microsoft.com/office/powerpoint/2010/main" val="145236501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622DF-E00A-4A0D-9E69-DD21651F09B6}"/>
              </a:ext>
            </a:extLst>
          </p:cNvPr>
          <p:cNvSpPr>
            <a:spLocks noGrp="1"/>
          </p:cNvSpPr>
          <p:nvPr>
            <p:ph type="title"/>
          </p:nvPr>
        </p:nvSpPr>
        <p:spPr/>
        <p:txBody>
          <a:bodyPr>
            <a:normAutofit/>
          </a:bodyPr>
          <a:lstStyle/>
          <a:p>
            <a:r>
              <a:rPr lang="en-US" b="1">
                <a:latin typeface="Consolas"/>
                <a:cs typeface="Calibri"/>
              </a:rPr>
              <a:t>en(coding|crypting) concepts:</a:t>
            </a:r>
          </a:p>
        </p:txBody>
      </p:sp>
      <p:sp>
        <p:nvSpPr>
          <p:cNvPr id="3" name="Content Placeholder 2">
            <a:extLst>
              <a:ext uri="{FF2B5EF4-FFF2-40B4-BE49-F238E27FC236}">
                <a16:creationId xmlns:a16="http://schemas.microsoft.com/office/drawing/2014/main" id="{A5F2B3CB-083C-4029-A7C3-07E3528A762F}"/>
              </a:ext>
            </a:extLst>
          </p:cNvPr>
          <p:cNvSpPr>
            <a:spLocks noGrp="1"/>
          </p:cNvSpPr>
          <p:nvPr>
            <p:ph idx="1"/>
          </p:nvPr>
        </p:nvSpPr>
        <p:spPr>
          <a:xfrm>
            <a:off x="838200" y="1825625"/>
            <a:ext cx="10934163" cy="4662577"/>
          </a:xfrm>
        </p:spPr>
        <p:txBody>
          <a:bodyPr vert="horz" lIns="91440" tIns="45720" rIns="91440" bIns="45720" rtlCol="0" anchor="t">
            <a:normAutofit/>
          </a:bodyPr>
          <a:lstStyle/>
          <a:p>
            <a:endParaRPr lang="en-US" sz="3600" b="1">
              <a:latin typeface="Consolas"/>
              <a:cs typeface="Calibri"/>
            </a:endParaRPr>
          </a:p>
          <a:p>
            <a:endParaRPr lang="en-US" sz="3600" b="1">
              <a:latin typeface="Consolas"/>
              <a:cs typeface="Calibri"/>
            </a:endParaRPr>
          </a:p>
        </p:txBody>
      </p:sp>
      <p:sp>
        <p:nvSpPr>
          <p:cNvPr id="5" name="TextBox 4">
            <a:extLst>
              <a:ext uri="{FF2B5EF4-FFF2-40B4-BE49-F238E27FC236}">
                <a16:creationId xmlns:a16="http://schemas.microsoft.com/office/drawing/2014/main" id="{B0044E5A-9701-423D-8B77-7AA297A79BE5}"/>
              </a:ext>
            </a:extLst>
          </p:cNvPr>
          <p:cNvSpPr txBox="1"/>
          <p:nvPr/>
        </p:nvSpPr>
        <p:spPr>
          <a:xfrm>
            <a:off x="-5751" y="1877683"/>
            <a:ext cx="4712898" cy="193899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t>  </a:t>
            </a:r>
            <a:r>
              <a:rPr lang="en-US" sz="2000" b="1"/>
              <a:t>     </a:t>
            </a:r>
            <a:r>
              <a:rPr lang="en-US" sz="2000" b="1">
                <a:latin typeface="Consolas"/>
              </a:rPr>
              <a:t> </a:t>
            </a:r>
            <a:r>
              <a:rPr lang="en-US" sz="2000" b="1" err="1">
                <a:latin typeface="Consolas"/>
              </a:rPr>
              <a:t>to_stack</a:t>
            </a:r>
            <a:r>
              <a:rPr lang="en-US" sz="2000" b="1">
                <a:latin typeface="Consolas"/>
              </a:rPr>
              <a:t>:</a:t>
            </a:r>
          </a:p>
          <a:p>
            <a:r>
              <a:rPr lang="en-US" sz="2000" b="1">
                <a:latin typeface="Consolas"/>
              </a:rPr>
              <a:t>       mov r9, [</a:t>
            </a:r>
            <a:r>
              <a:rPr lang="en-US" sz="2000" b="1" err="1">
                <a:latin typeface="Consolas"/>
              </a:rPr>
              <a:t>rdi+rcx</a:t>
            </a:r>
            <a:r>
              <a:rPr lang="en-US" sz="2000" b="1">
                <a:latin typeface="Consolas"/>
              </a:rPr>
              <a:t>]</a:t>
            </a:r>
          </a:p>
          <a:p>
            <a:r>
              <a:rPr lang="en-US" sz="2000" b="1">
                <a:latin typeface="Consolas"/>
              </a:rPr>
              <a:t>       push r9</a:t>
            </a:r>
          </a:p>
          <a:p>
            <a:r>
              <a:rPr lang="en-US" sz="2000" b="1">
                <a:latin typeface="Consolas"/>
              </a:rPr>
              <a:t>       sub </a:t>
            </a:r>
            <a:r>
              <a:rPr lang="en-US" sz="2000" b="1" err="1">
                <a:latin typeface="Consolas"/>
              </a:rPr>
              <a:t>rcx</a:t>
            </a:r>
            <a:r>
              <a:rPr lang="en-US" sz="2000" b="1">
                <a:latin typeface="Consolas"/>
              </a:rPr>
              <a:t>, 8</a:t>
            </a:r>
          </a:p>
          <a:p>
            <a:r>
              <a:rPr lang="en-US" sz="2000" b="1">
                <a:latin typeface="Consolas"/>
              </a:rPr>
              <a:t>       </a:t>
            </a:r>
            <a:r>
              <a:rPr lang="en-US" sz="2000" b="1" err="1">
                <a:latin typeface="Consolas"/>
              </a:rPr>
              <a:t>cmp</a:t>
            </a:r>
            <a:r>
              <a:rPr lang="en-US" sz="2000" b="1">
                <a:latin typeface="Consolas"/>
              </a:rPr>
              <a:t> </a:t>
            </a:r>
            <a:r>
              <a:rPr lang="en-US" sz="2000" b="1" err="1">
                <a:latin typeface="Consolas"/>
              </a:rPr>
              <a:t>rcx</a:t>
            </a:r>
            <a:r>
              <a:rPr lang="en-US" sz="2000" b="1">
                <a:latin typeface="Consolas"/>
              </a:rPr>
              <a:t>, rax</a:t>
            </a:r>
          </a:p>
          <a:p>
            <a:r>
              <a:rPr lang="en-US" sz="2000" b="1">
                <a:latin typeface="Consolas"/>
              </a:rPr>
              <a:t>       </a:t>
            </a:r>
            <a:r>
              <a:rPr lang="en-US" sz="2000" b="1" err="1">
                <a:latin typeface="Consolas"/>
              </a:rPr>
              <a:t>jge</a:t>
            </a:r>
            <a:r>
              <a:rPr lang="en-US" sz="2000" b="1">
                <a:latin typeface="Consolas"/>
              </a:rPr>
              <a:t> </a:t>
            </a:r>
            <a:r>
              <a:rPr lang="en-US" sz="2000" b="1" err="1">
                <a:latin typeface="Consolas"/>
              </a:rPr>
              <a:t>to_stack</a:t>
            </a:r>
            <a:endParaRPr lang="en-US" sz="2000">
              <a:latin typeface="Consolas"/>
            </a:endParaRPr>
          </a:p>
        </p:txBody>
      </p:sp>
      <p:sp>
        <p:nvSpPr>
          <p:cNvPr id="6" name="TextBox 5">
            <a:extLst>
              <a:ext uri="{FF2B5EF4-FFF2-40B4-BE49-F238E27FC236}">
                <a16:creationId xmlns:a16="http://schemas.microsoft.com/office/drawing/2014/main" id="{CB16E563-EDB0-462F-B0BE-10CE47C042F7}"/>
              </a:ext>
            </a:extLst>
          </p:cNvPr>
          <p:cNvSpPr txBox="1"/>
          <p:nvPr/>
        </p:nvSpPr>
        <p:spPr>
          <a:xfrm>
            <a:off x="296174" y="4192438"/>
            <a:ext cx="6984520"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solidFill>
                  <a:srgbClr val="00F64C"/>
                </a:solidFill>
                <a:latin typeface="Consolas"/>
              </a:rPr>
              <a:t>0000| 0x7fffffffe238 --&gt; 0xaaf3aaebaab0aa41</a:t>
            </a:r>
          </a:p>
          <a:p>
            <a:r>
              <a:rPr lang="en-US" b="1">
                <a:solidFill>
                  <a:srgbClr val="00F64C"/>
                </a:solidFill>
                <a:latin typeface="Consolas"/>
              </a:rPr>
              <a:t>0008| 0x7fffffffe240 --&gt; 0xaaebaabbaa21aae7</a:t>
            </a:r>
          </a:p>
          <a:p>
            <a:r>
              <a:rPr lang="en-US" b="1">
                <a:solidFill>
                  <a:srgbClr val="00F64C"/>
                </a:solidFill>
                <a:latin typeface="Consolas"/>
              </a:rPr>
              <a:t>0016| 0x7fffffffe248 --&gt; 0xaa8eaaeeaa22aaf8</a:t>
            </a:r>
          </a:p>
          <a:p>
            <a:r>
              <a:rPr lang="en-US" b="1">
                <a:solidFill>
                  <a:srgbClr val="00F64C"/>
                </a:solidFill>
                <a:latin typeface="Consolas"/>
              </a:rPr>
              <a:t>0024| 0x7fffffffe250 --&gt; 0xaa4daa23aae2aaad</a:t>
            </a:r>
          </a:p>
          <a:p>
            <a:r>
              <a:rPr lang="en-US" b="1">
                <a:solidFill>
                  <a:srgbClr val="00F64C"/>
                </a:solidFill>
                <a:latin typeface="Consolas"/>
              </a:rPr>
              <a:t>0032| 0x7fffffffe258 --&gt; 0xaa91aa6aaa29aae2</a:t>
            </a:r>
          </a:p>
          <a:p>
            <a:r>
              <a:rPr lang="en-US" b="1">
                <a:solidFill>
                  <a:srgbClr val="00F64C"/>
                </a:solidFill>
                <a:latin typeface="Consolas"/>
              </a:rPr>
              <a:t>0040| 0x7fffffffe260 --&gt; 0xaae2aa5caa9baae2</a:t>
            </a:r>
          </a:p>
          <a:p>
            <a:r>
              <a:rPr lang="en-US" b="1">
                <a:solidFill>
                  <a:srgbClr val="00F64C"/>
                </a:solidFill>
                <a:latin typeface="Consolas"/>
              </a:rPr>
              <a:t>0048| 0x7fffffffe268 --&gt; 0xaaafaaa5aa78aa9b</a:t>
            </a:r>
          </a:p>
          <a:p>
            <a:r>
              <a:rPr lang="en-US" b="1">
                <a:solidFill>
                  <a:srgbClr val="00F64C"/>
                </a:solidFill>
                <a:latin typeface="Consolas"/>
              </a:rPr>
              <a:t>0056| 0x7fffffffe270 --&gt; 0xaa55aa55aa4baa42</a:t>
            </a:r>
          </a:p>
        </p:txBody>
      </p:sp>
      <p:sp>
        <p:nvSpPr>
          <p:cNvPr id="7" name="TextBox 6">
            <a:extLst>
              <a:ext uri="{FF2B5EF4-FFF2-40B4-BE49-F238E27FC236}">
                <a16:creationId xmlns:a16="http://schemas.microsoft.com/office/drawing/2014/main" id="{A92C10C4-33E3-44BB-9AE7-DA75058DCE5B}"/>
              </a:ext>
            </a:extLst>
          </p:cNvPr>
          <p:cNvSpPr txBox="1"/>
          <p:nvPr/>
        </p:nvSpPr>
        <p:spPr>
          <a:xfrm>
            <a:off x="6406551" y="4192438"/>
            <a:ext cx="6998897"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solidFill>
                  <a:srgbClr val="00F64C"/>
                </a:solidFill>
                <a:latin typeface="Consolas"/>
              </a:rPr>
              <a:t>0000| 0x7fffffffe238 --&gt; 0xaa59aa41aa1aaaeb</a:t>
            </a:r>
          </a:p>
          <a:p>
            <a:r>
              <a:rPr lang="en-US" b="1">
                <a:solidFill>
                  <a:srgbClr val="00F64C"/>
                </a:solidFill>
                <a:latin typeface="Consolas"/>
              </a:rPr>
              <a:t>0008| 0x7fffffffe240 --&gt; 0xaa41aa11aa8baa4d</a:t>
            </a:r>
          </a:p>
          <a:p>
            <a:r>
              <a:rPr lang="en-US" b="1">
                <a:solidFill>
                  <a:srgbClr val="00F64C"/>
                </a:solidFill>
                <a:latin typeface="Consolas"/>
              </a:rPr>
              <a:t>0016| 0x7fffffffe248 --&gt; 0xaa24aa44aa88aa52</a:t>
            </a:r>
          </a:p>
          <a:p>
            <a:r>
              <a:rPr lang="en-US" b="1">
                <a:solidFill>
                  <a:srgbClr val="00F64C"/>
                </a:solidFill>
                <a:latin typeface="Consolas"/>
              </a:rPr>
              <a:t>0024| 0x7fffffffe250 --&gt; 0xaae7aa89aa48aa07</a:t>
            </a:r>
          </a:p>
          <a:p>
            <a:r>
              <a:rPr lang="en-US" b="1">
                <a:solidFill>
                  <a:srgbClr val="00F64C"/>
                </a:solidFill>
                <a:latin typeface="Consolas"/>
              </a:rPr>
              <a:t>0032| 0x7fffffffe258 --&gt; 0xaa3baac0aa83aa48</a:t>
            </a:r>
          </a:p>
          <a:p>
            <a:r>
              <a:rPr lang="en-US" b="1">
                <a:solidFill>
                  <a:srgbClr val="00F64C"/>
                </a:solidFill>
                <a:latin typeface="Consolas"/>
              </a:rPr>
              <a:t>0040| 0x7fffffffe260 --&gt; 0xaa48aaf6aa31aa48</a:t>
            </a:r>
          </a:p>
          <a:p>
            <a:r>
              <a:rPr lang="en-US" b="1">
                <a:solidFill>
                  <a:srgbClr val="00F64C"/>
                </a:solidFill>
                <a:latin typeface="Consolas"/>
              </a:rPr>
              <a:t>0048| 0x7fffffffe268 --&gt; 0xaa05aa0faad2aa31</a:t>
            </a:r>
          </a:p>
          <a:p>
            <a:r>
              <a:rPr lang="en-US" b="1">
                <a:solidFill>
                  <a:srgbClr val="00F64C"/>
                </a:solidFill>
                <a:latin typeface="Consolas"/>
              </a:rPr>
              <a:t>0056| 0x7fffffffe270 --&gt; 0xaaffaaffaae1aae8</a:t>
            </a:r>
          </a:p>
        </p:txBody>
      </p:sp>
      <p:sp>
        <p:nvSpPr>
          <p:cNvPr id="8" name="TextBox 7">
            <a:extLst>
              <a:ext uri="{FF2B5EF4-FFF2-40B4-BE49-F238E27FC236}">
                <a16:creationId xmlns:a16="http://schemas.microsoft.com/office/drawing/2014/main" id="{2F9F9C54-B14E-4071-9D10-80B8FAD3E040}"/>
              </a:ext>
            </a:extLst>
          </p:cNvPr>
          <p:cNvSpPr txBox="1"/>
          <p:nvPr/>
        </p:nvSpPr>
        <p:spPr>
          <a:xfrm>
            <a:off x="6305909" y="1518250"/>
            <a:ext cx="5618671" cy="255454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a:latin typeface="Consolas"/>
              </a:rPr>
              <a:t>        decoder:</a:t>
            </a:r>
            <a:endParaRPr lang="en-US" sz="2000" b="1">
              <a:latin typeface="Consolas"/>
              <a:cs typeface="Calibri"/>
            </a:endParaRPr>
          </a:p>
          <a:p>
            <a:r>
              <a:rPr lang="en-US" sz="2000" b="1">
                <a:latin typeface="Consolas"/>
              </a:rPr>
              <a:t>           mov al, byte[</a:t>
            </a:r>
            <a:r>
              <a:rPr lang="en-US" sz="2000" b="1" err="1">
                <a:latin typeface="Consolas"/>
              </a:rPr>
              <a:t>rsp</a:t>
            </a:r>
            <a:r>
              <a:rPr lang="en-US" sz="2000" b="1">
                <a:latin typeface="Consolas"/>
              </a:rPr>
              <a:t> + </a:t>
            </a:r>
            <a:r>
              <a:rPr lang="en-US" sz="2000" b="1" err="1">
                <a:latin typeface="Consolas"/>
              </a:rPr>
              <a:t>rcx</a:t>
            </a:r>
            <a:r>
              <a:rPr lang="en-US" sz="2000" b="1">
                <a:latin typeface="Consolas"/>
              </a:rPr>
              <a:t>]</a:t>
            </a:r>
            <a:endParaRPr lang="en-US" sz="2000" b="1">
              <a:latin typeface="Consolas"/>
              <a:cs typeface="Calibri"/>
            </a:endParaRPr>
          </a:p>
          <a:p>
            <a:r>
              <a:rPr lang="en-US" sz="2000" b="1">
                <a:latin typeface="Consolas"/>
              </a:rPr>
              <a:t>           mov bl, byte[</a:t>
            </a:r>
            <a:r>
              <a:rPr lang="en-US" sz="2000" b="1" err="1">
                <a:latin typeface="Consolas"/>
              </a:rPr>
              <a:t>rsp</a:t>
            </a:r>
            <a:r>
              <a:rPr lang="en-US" sz="2000" b="1">
                <a:latin typeface="Consolas"/>
              </a:rPr>
              <a:t> + </a:t>
            </a:r>
            <a:r>
              <a:rPr lang="en-US" sz="2000" b="1" err="1">
                <a:latin typeface="Consolas"/>
              </a:rPr>
              <a:t>rcx</a:t>
            </a:r>
            <a:r>
              <a:rPr lang="en-US" sz="2000" b="1">
                <a:latin typeface="Consolas"/>
              </a:rPr>
              <a:t> + 1]</a:t>
            </a:r>
            <a:endParaRPr lang="en-US" sz="2000" b="1">
              <a:latin typeface="Consolas"/>
              <a:cs typeface="Calibri"/>
            </a:endParaRPr>
          </a:p>
          <a:p>
            <a:r>
              <a:rPr lang="en-US" sz="2000" b="1">
                <a:latin typeface="Consolas"/>
              </a:rPr>
              <a:t>           </a:t>
            </a:r>
            <a:r>
              <a:rPr lang="en-US" sz="2000" b="1" err="1">
                <a:latin typeface="Consolas"/>
              </a:rPr>
              <a:t>xor</a:t>
            </a:r>
            <a:r>
              <a:rPr lang="en-US" sz="2000" b="1">
                <a:latin typeface="Consolas"/>
              </a:rPr>
              <a:t> rax, </a:t>
            </a:r>
            <a:r>
              <a:rPr lang="en-US" sz="2000" b="1" err="1">
                <a:latin typeface="Consolas"/>
              </a:rPr>
              <a:t>rbx</a:t>
            </a:r>
            <a:endParaRPr lang="en-US" sz="2000" b="1">
              <a:latin typeface="Consolas"/>
              <a:cs typeface="Calibri"/>
            </a:endParaRPr>
          </a:p>
          <a:p>
            <a:r>
              <a:rPr lang="en-US" sz="2000" b="1">
                <a:latin typeface="Consolas"/>
              </a:rPr>
              <a:t>           mov byte[</a:t>
            </a:r>
            <a:r>
              <a:rPr lang="en-US" sz="2000" b="1" err="1">
                <a:latin typeface="Consolas"/>
              </a:rPr>
              <a:t>rsp</a:t>
            </a:r>
            <a:r>
              <a:rPr lang="en-US" sz="2000" b="1">
                <a:latin typeface="Consolas"/>
              </a:rPr>
              <a:t> + </a:t>
            </a:r>
            <a:r>
              <a:rPr lang="en-US" sz="2000" b="1" err="1">
                <a:latin typeface="Consolas"/>
              </a:rPr>
              <a:t>rcx</a:t>
            </a:r>
            <a:r>
              <a:rPr lang="en-US" sz="2000" b="1">
                <a:latin typeface="Consolas"/>
              </a:rPr>
              <a:t>], al</a:t>
            </a:r>
            <a:endParaRPr lang="en-US" sz="2000" b="1">
              <a:latin typeface="Consolas"/>
              <a:cs typeface="Calibri"/>
            </a:endParaRPr>
          </a:p>
          <a:p>
            <a:r>
              <a:rPr lang="en-US" sz="2000" b="1">
                <a:latin typeface="Consolas"/>
              </a:rPr>
              <a:t>           add </a:t>
            </a:r>
            <a:r>
              <a:rPr lang="en-US" sz="2000" b="1" err="1">
                <a:latin typeface="Consolas"/>
              </a:rPr>
              <a:t>rcx</a:t>
            </a:r>
            <a:r>
              <a:rPr lang="en-US" sz="2000" b="1">
                <a:latin typeface="Consolas"/>
              </a:rPr>
              <a:t>, 2</a:t>
            </a:r>
            <a:endParaRPr lang="en-US" sz="2000" b="1">
              <a:latin typeface="Consolas"/>
              <a:cs typeface="Calibri"/>
            </a:endParaRPr>
          </a:p>
          <a:p>
            <a:r>
              <a:rPr lang="en-US" sz="2000" b="1">
                <a:latin typeface="Consolas"/>
              </a:rPr>
              <a:t>           </a:t>
            </a:r>
            <a:r>
              <a:rPr lang="en-US" sz="2000" b="1" err="1">
                <a:latin typeface="Consolas"/>
              </a:rPr>
              <a:t>cmp</a:t>
            </a:r>
            <a:r>
              <a:rPr lang="en-US" sz="2000" b="1">
                <a:latin typeface="Consolas"/>
              </a:rPr>
              <a:t> </a:t>
            </a:r>
            <a:r>
              <a:rPr lang="en-US" sz="2000" b="1" err="1">
                <a:latin typeface="Consolas"/>
              </a:rPr>
              <a:t>rcx</a:t>
            </a:r>
            <a:r>
              <a:rPr lang="en-US" sz="2000" b="1">
                <a:latin typeface="Consolas"/>
              </a:rPr>
              <a:t>, 112</a:t>
            </a:r>
            <a:endParaRPr lang="en-US" sz="2000" b="1">
              <a:latin typeface="Consolas"/>
              <a:cs typeface="Calibri"/>
            </a:endParaRPr>
          </a:p>
          <a:p>
            <a:r>
              <a:rPr lang="en-US" sz="2000" b="1">
                <a:latin typeface="Consolas"/>
              </a:rPr>
              <a:t>           </a:t>
            </a:r>
            <a:r>
              <a:rPr lang="en-US" sz="2000" b="1" err="1">
                <a:latin typeface="Consolas"/>
              </a:rPr>
              <a:t>jle</a:t>
            </a:r>
            <a:r>
              <a:rPr lang="en-US" sz="2000" b="1">
                <a:latin typeface="Consolas"/>
              </a:rPr>
              <a:t> decoder</a:t>
            </a:r>
            <a:endParaRPr lang="en-US" sz="2000" b="1">
              <a:latin typeface="Consolas"/>
              <a:cs typeface="Calibri"/>
            </a:endParaRPr>
          </a:p>
        </p:txBody>
      </p:sp>
      <p:sp>
        <p:nvSpPr>
          <p:cNvPr id="9" name="Arrow: Right 8">
            <a:extLst>
              <a:ext uri="{FF2B5EF4-FFF2-40B4-BE49-F238E27FC236}">
                <a16:creationId xmlns:a16="http://schemas.microsoft.com/office/drawing/2014/main" id="{0672859D-9185-485D-80F0-C4BBC03D8B3D}"/>
              </a:ext>
            </a:extLst>
          </p:cNvPr>
          <p:cNvSpPr/>
          <p:nvPr/>
        </p:nvSpPr>
        <p:spPr>
          <a:xfrm rot="2520000">
            <a:off x="3229118" y="3071027"/>
            <a:ext cx="1495244" cy="48883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Arrow: Right 9">
            <a:extLst>
              <a:ext uri="{FF2B5EF4-FFF2-40B4-BE49-F238E27FC236}">
                <a16:creationId xmlns:a16="http://schemas.microsoft.com/office/drawing/2014/main" id="{AB58A08C-AD1D-4457-A92A-BA96D0F54998}"/>
              </a:ext>
            </a:extLst>
          </p:cNvPr>
          <p:cNvSpPr/>
          <p:nvPr/>
        </p:nvSpPr>
        <p:spPr>
          <a:xfrm rot="-1980000">
            <a:off x="5283978" y="2629049"/>
            <a:ext cx="2127848" cy="48883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7493037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622DF-E00A-4A0D-9E69-DD21651F09B6}"/>
              </a:ext>
            </a:extLst>
          </p:cNvPr>
          <p:cNvSpPr>
            <a:spLocks noGrp="1"/>
          </p:cNvSpPr>
          <p:nvPr>
            <p:ph type="title"/>
          </p:nvPr>
        </p:nvSpPr>
        <p:spPr/>
        <p:txBody>
          <a:bodyPr>
            <a:normAutofit/>
          </a:bodyPr>
          <a:lstStyle/>
          <a:p>
            <a:r>
              <a:rPr lang="en-US" b="1">
                <a:latin typeface="Consolas"/>
                <a:cs typeface="Calibri"/>
              </a:rPr>
              <a:t>en(coding|crypting) concepts:</a:t>
            </a:r>
          </a:p>
        </p:txBody>
      </p:sp>
      <p:sp>
        <p:nvSpPr>
          <p:cNvPr id="3" name="Content Placeholder 2">
            <a:extLst>
              <a:ext uri="{FF2B5EF4-FFF2-40B4-BE49-F238E27FC236}">
                <a16:creationId xmlns:a16="http://schemas.microsoft.com/office/drawing/2014/main" id="{A5F2B3CB-083C-4029-A7C3-07E3528A762F}"/>
              </a:ext>
            </a:extLst>
          </p:cNvPr>
          <p:cNvSpPr>
            <a:spLocks noGrp="1"/>
          </p:cNvSpPr>
          <p:nvPr>
            <p:ph idx="1"/>
          </p:nvPr>
        </p:nvSpPr>
        <p:spPr>
          <a:xfrm>
            <a:off x="838200" y="1825625"/>
            <a:ext cx="10934163" cy="4662577"/>
          </a:xfrm>
        </p:spPr>
        <p:txBody>
          <a:bodyPr vert="horz" lIns="91440" tIns="45720" rIns="91440" bIns="45720" rtlCol="0" anchor="t">
            <a:normAutofit/>
          </a:bodyPr>
          <a:lstStyle/>
          <a:p>
            <a:endParaRPr lang="en-US" sz="3600" b="1">
              <a:latin typeface="Consolas"/>
              <a:cs typeface="Calibri"/>
            </a:endParaRPr>
          </a:p>
          <a:p>
            <a:endParaRPr lang="en-US" sz="3600" b="1">
              <a:latin typeface="Consolas"/>
              <a:cs typeface="Calibri"/>
            </a:endParaRPr>
          </a:p>
        </p:txBody>
      </p:sp>
      <p:sp>
        <p:nvSpPr>
          <p:cNvPr id="7" name="TextBox 6">
            <a:extLst>
              <a:ext uri="{FF2B5EF4-FFF2-40B4-BE49-F238E27FC236}">
                <a16:creationId xmlns:a16="http://schemas.microsoft.com/office/drawing/2014/main" id="{A92C10C4-33E3-44BB-9AE7-DA75058DCE5B}"/>
              </a:ext>
            </a:extLst>
          </p:cNvPr>
          <p:cNvSpPr txBox="1"/>
          <p:nvPr/>
        </p:nvSpPr>
        <p:spPr>
          <a:xfrm>
            <a:off x="109268" y="4479985"/>
            <a:ext cx="6998897"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solidFill>
                  <a:srgbClr val="00F64C"/>
                </a:solidFill>
                <a:latin typeface="Consolas"/>
              </a:rPr>
              <a:t>0000| 0x7fffffffe238 --&gt; 0xaa59aa41aa1aaaeb</a:t>
            </a:r>
          </a:p>
          <a:p>
            <a:r>
              <a:rPr lang="en-US" b="1">
                <a:solidFill>
                  <a:srgbClr val="00F64C"/>
                </a:solidFill>
                <a:latin typeface="Consolas"/>
              </a:rPr>
              <a:t>0008| 0x7fffffffe240 --&gt; 0xaa41aa11aa8baa4d</a:t>
            </a:r>
          </a:p>
          <a:p>
            <a:r>
              <a:rPr lang="en-US" b="1">
                <a:solidFill>
                  <a:srgbClr val="00F64C"/>
                </a:solidFill>
                <a:latin typeface="Consolas"/>
              </a:rPr>
              <a:t>0016| 0x7fffffffe248 --&gt; 0xaa24aa44aa88aa52</a:t>
            </a:r>
          </a:p>
          <a:p>
            <a:r>
              <a:rPr lang="en-US" b="1">
                <a:solidFill>
                  <a:srgbClr val="00F64C"/>
                </a:solidFill>
                <a:latin typeface="Consolas"/>
              </a:rPr>
              <a:t>0024| 0x7fffffffe250 --&gt; 0xaae7aa89aa48aa07</a:t>
            </a:r>
          </a:p>
          <a:p>
            <a:r>
              <a:rPr lang="en-US" b="1">
                <a:solidFill>
                  <a:srgbClr val="00F64C"/>
                </a:solidFill>
                <a:latin typeface="Consolas"/>
              </a:rPr>
              <a:t>0032| 0x7fffffffe258 --&gt; 0xaa3baac0aa83aa48</a:t>
            </a:r>
          </a:p>
          <a:p>
            <a:r>
              <a:rPr lang="en-US" b="1">
                <a:solidFill>
                  <a:srgbClr val="00F64C"/>
                </a:solidFill>
                <a:latin typeface="Consolas"/>
              </a:rPr>
              <a:t>0040| 0x7fffffffe260 --&gt; 0xaa48aaf6aa31aa48</a:t>
            </a:r>
          </a:p>
          <a:p>
            <a:r>
              <a:rPr lang="en-US" b="1">
                <a:solidFill>
                  <a:srgbClr val="00F64C"/>
                </a:solidFill>
                <a:latin typeface="Consolas"/>
              </a:rPr>
              <a:t>0048| 0x7fffffffe268 --&gt; 0xaa05aa0faad2aa31</a:t>
            </a:r>
          </a:p>
          <a:p>
            <a:r>
              <a:rPr lang="en-US" b="1">
                <a:solidFill>
                  <a:srgbClr val="00F64C"/>
                </a:solidFill>
                <a:latin typeface="Consolas"/>
              </a:rPr>
              <a:t>0056| 0x7fffffffe270 --&gt; 0xaaffaaffaae1aae8</a:t>
            </a:r>
          </a:p>
        </p:txBody>
      </p:sp>
      <p:sp>
        <p:nvSpPr>
          <p:cNvPr id="4" name="TextBox 3">
            <a:extLst>
              <a:ext uri="{FF2B5EF4-FFF2-40B4-BE49-F238E27FC236}">
                <a16:creationId xmlns:a16="http://schemas.microsoft.com/office/drawing/2014/main" id="{1EB623B4-D330-48A5-9298-27C9CD3918E0}"/>
              </a:ext>
            </a:extLst>
          </p:cNvPr>
          <p:cNvSpPr txBox="1"/>
          <p:nvPr/>
        </p:nvSpPr>
        <p:spPr>
          <a:xfrm>
            <a:off x="6406551" y="4479985"/>
            <a:ext cx="7315200"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solidFill>
                  <a:srgbClr val="00F64C"/>
                </a:solidFill>
                <a:latin typeface="Consolas"/>
              </a:rPr>
              <a:t>0000| 0x7fffffffe238 --&gt; 0x41118b4d59411aeb</a:t>
            </a:r>
          </a:p>
          <a:p>
            <a:r>
              <a:rPr lang="en-US" b="1">
                <a:solidFill>
                  <a:srgbClr val="00F64C"/>
                </a:solidFill>
                <a:latin typeface="Consolas"/>
              </a:rPr>
              <a:t>0008| 0x7fffffffe240 --&gt; 0xe789480724448852</a:t>
            </a:r>
          </a:p>
          <a:p>
            <a:r>
              <a:rPr lang="en-US" b="1">
                <a:solidFill>
                  <a:srgbClr val="00F64C"/>
                </a:solidFill>
                <a:latin typeface="Consolas"/>
              </a:rPr>
              <a:t>0016| 0x7fffffffe248 --&gt; 0x48f631483bc08348</a:t>
            </a:r>
          </a:p>
          <a:p>
            <a:r>
              <a:rPr lang="en-US" b="1">
                <a:solidFill>
                  <a:srgbClr val="00F64C"/>
                </a:solidFill>
                <a:latin typeface="Consolas"/>
              </a:rPr>
              <a:t>0024| 0x7fffffffe250 --&gt; 0xffffe1e8050fd231</a:t>
            </a:r>
          </a:p>
          <a:p>
            <a:r>
              <a:rPr lang="en-US" b="1">
                <a:solidFill>
                  <a:srgbClr val="00F64C"/>
                </a:solidFill>
                <a:latin typeface="Consolas"/>
              </a:rPr>
              <a:t>0032| 0x7fffffffe258 --&gt; 0x68732f6e69622fff</a:t>
            </a:r>
          </a:p>
          <a:p>
            <a:r>
              <a:rPr lang="en-US" b="1">
                <a:solidFill>
                  <a:srgbClr val="00F64C"/>
                </a:solidFill>
                <a:latin typeface="Consolas"/>
              </a:rPr>
              <a:t>0040| 0x7fffffffe260 --&gt; 0xbb0000000041</a:t>
            </a:r>
          </a:p>
          <a:p>
            <a:r>
              <a:rPr lang="en-US" b="1">
                <a:solidFill>
                  <a:srgbClr val="00F64C"/>
                </a:solidFill>
                <a:latin typeface="Consolas"/>
              </a:rPr>
              <a:t>0048| 0x7fffffffe268 --&gt; 0x0</a:t>
            </a:r>
          </a:p>
        </p:txBody>
      </p:sp>
      <p:sp>
        <p:nvSpPr>
          <p:cNvPr id="11" name="TextBox 10">
            <a:extLst>
              <a:ext uri="{FF2B5EF4-FFF2-40B4-BE49-F238E27FC236}">
                <a16:creationId xmlns:a16="http://schemas.microsoft.com/office/drawing/2014/main" id="{268E56A9-D7B0-4A14-ABD3-4029F82255C1}"/>
              </a:ext>
            </a:extLst>
          </p:cNvPr>
          <p:cNvSpPr txBox="1"/>
          <p:nvPr/>
        </p:nvSpPr>
        <p:spPr>
          <a:xfrm>
            <a:off x="-422694" y="1762665"/>
            <a:ext cx="6625085" cy="267765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latin typeface="Consolas"/>
              </a:rPr>
              <a:t>     </a:t>
            </a:r>
            <a:r>
              <a:rPr lang="en-US" sz="2400" b="1">
                <a:latin typeface="Consolas"/>
              </a:rPr>
              <a:t>   </a:t>
            </a:r>
            <a:r>
              <a:rPr lang="en-US" sz="2400" b="1" err="1">
                <a:latin typeface="Consolas"/>
              </a:rPr>
              <a:t>shiftpush</a:t>
            </a:r>
            <a:r>
              <a:rPr lang="en-US" sz="2400" b="1">
                <a:latin typeface="Consolas"/>
              </a:rPr>
              <a:t>:</a:t>
            </a:r>
            <a:endParaRPr lang="en-US" sz="2400" b="1">
              <a:latin typeface="Consolas"/>
              <a:cs typeface="Calibri"/>
            </a:endParaRPr>
          </a:p>
          <a:p>
            <a:r>
              <a:rPr lang="en-US" sz="2400" b="1">
                <a:latin typeface="Consolas"/>
              </a:rPr>
              <a:t>            </a:t>
            </a:r>
            <a:r>
              <a:rPr lang="en-US" sz="2400" b="1">
                <a:solidFill>
                  <a:srgbClr val="FF0000"/>
                </a:solidFill>
                <a:latin typeface="Consolas"/>
              </a:rPr>
              <a:t>mov al, byte [</a:t>
            </a:r>
            <a:r>
              <a:rPr lang="en-US" sz="2400" b="1" err="1">
                <a:solidFill>
                  <a:srgbClr val="FF0000"/>
                </a:solidFill>
                <a:latin typeface="Consolas"/>
              </a:rPr>
              <a:t>rsp</a:t>
            </a:r>
            <a:r>
              <a:rPr lang="en-US" sz="2400" b="1">
                <a:solidFill>
                  <a:srgbClr val="FF0000"/>
                </a:solidFill>
                <a:latin typeface="Consolas"/>
              </a:rPr>
              <a:t> + </a:t>
            </a:r>
            <a:r>
              <a:rPr lang="en-US" sz="2400" b="1" err="1">
                <a:solidFill>
                  <a:srgbClr val="FF0000"/>
                </a:solidFill>
                <a:latin typeface="Consolas"/>
              </a:rPr>
              <a:t>rcx</a:t>
            </a:r>
            <a:r>
              <a:rPr lang="en-US" sz="2400" b="1">
                <a:solidFill>
                  <a:srgbClr val="FF0000"/>
                </a:solidFill>
                <a:latin typeface="Consolas"/>
              </a:rPr>
              <a:t>]</a:t>
            </a:r>
            <a:endParaRPr lang="en-US" sz="2400" b="1">
              <a:solidFill>
                <a:srgbClr val="FF0000"/>
              </a:solidFill>
              <a:latin typeface="Consolas"/>
              <a:cs typeface="Calibri"/>
            </a:endParaRPr>
          </a:p>
          <a:p>
            <a:r>
              <a:rPr lang="en-US" sz="2400" b="1">
                <a:latin typeface="Consolas"/>
              </a:rPr>
              <a:t>            mov [</a:t>
            </a:r>
            <a:r>
              <a:rPr lang="en-US" sz="2400" b="1" err="1">
                <a:latin typeface="Consolas"/>
              </a:rPr>
              <a:t>rsp</a:t>
            </a:r>
            <a:r>
              <a:rPr lang="en-US" sz="2400" b="1">
                <a:latin typeface="Consolas"/>
              </a:rPr>
              <a:t> + </a:t>
            </a:r>
            <a:r>
              <a:rPr lang="en-US" sz="2400" b="1" err="1">
                <a:latin typeface="Consolas"/>
              </a:rPr>
              <a:t>rbx</a:t>
            </a:r>
            <a:r>
              <a:rPr lang="en-US" sz="2400" b="1">
                <a:latin typeface="Consolas"/>
              </a:rPr>
              <a:t>], al</a:t>
            </a:r>
            <a:endParaRPr lang="en-US" sz="2400" b="1">
              <a:latin typeface="Consolas"/>
              <a:cs typeface="Calibri"/>
            </a:endParaRPr>
          </a:p>
          <a:p>
            <a:r>
              <a:rPr lang="en-US" sz="2400" b="1">
                <a:latin typeface="Consolas"/>
              </a:rPr>
              <a:t>            add </a:t>
            </a:r>
            <a:r>
              <a:rPr lang="en-US" sz="2400" b="1" err="1">
                <a:latin typeface="Consolas"/>
              </a:rPr>
              <a:t>rbx</a:t>
            </a:r>
            <a:r>
              <a:rPr lang="en-US" sz="2400" b="1">
                <a:latin typeface="Consolas"/>
              </a:rPr>
              <a:t>, 1</a:t>
            </a:r>
            <a:endParaRPr lang="en-US" sz="2400" b="1">
              <a:latin typeface="Consolas"/>
              <a:cs typeface="Calibri"/>
            </a:endParaRPr>
          </a:p>
          <a:p>
            <a:r>
              <a:rPr lang="en-US" sz="2400" b="1">
                <a:latin typeface="Consolas"/>
              </a:rPr>
              <a:t>           </a:t>
            </a:r>
            <a:r>
              <a:rPr lang="en-US" sz="2400" b="1">
                <a:solidFill>
                  <a:srgbClr val="FF0000"/>
                </a:solidFill>
                <a:latin typeface="Consolas"/>
              </a:rPr>
              <a:t> add </a:t>
            </a:r>
            <a:r>
              <a:rPr lang="en-US" sz="2400" b="1" err="1">
                <a:solidFill>
                  <a:srgbClr val="FF0000"/>
                </a:solidFill>
                <a:latin typeface="Consolas"/>
              </a:rPr>
              <a:t>rcx</a:t>
            </a:r>
            <a:r>
              <a:rPr lang="en-US" sz="2400" b="1">
                <a:solidFill>
                  <a:srgbClr val="FF0000"/>
                </a:solidFill>
                <a:latin typeface="Consolas"/>
              </a:rPr>
              <a:t>, 2</a:t>
            </a:r>
            <a:endParaRPr lang="en-US" sz="2400" b="1">
              <a:solidFill>
                <a:srgbClr val="FF0000"/>
              </a:solidFill>
              <a:latin typeface="Consolas"/>
              <a:cs typeface="Calibri"/>
            </a:endParaRPr>
          </a:p>
          <a:p>
            <a:r>
              <a:rPr lang="en-US" sz="2400" b="1">
                <a:latin typeface="Consolas"/>
              </a:rPr>
              <a:t>            </a:t>
            </a:r>
            <a:r>
              <a:rPr lang="en-US" sz="2400" b="1" err="1">
                <a:solidFill>
                  <a:srgbClr val="00B0F0"/>
                </a:solidFill>
                <a:latin typeface="Consolas"/>
              </a:rPr>
              <a:t>cmp</a:t>
            </a:r>
            <a:r>
              <a:rPr lang="en-US" sz="2400" b="1">
                <a:solidFill>
                  <a:srgbClr val="00B0F0"/>
                </a:solidFill>
                <a:latin typeface="Consolas"/>
              </a:rPr>
              <a:t> </a:t>
            </a:r>
            <a:r>
              <a:rPr lang="en-US" sz="2400" b="1" err="1">
                <a:solidFill>
                  <a:srgbClr val="00B0F0"/>
                </a:solidFill>
                <a:latin typeface="Consolas"/>
              </a:rPr>
              <a:t>rcx</a:t>
            </a:r>
            <a:r>
              <a:rPr lang="en-US" sz="2400" b="1">
                <a:solidFill>
                  <a:srgbClr val="00B0F0"/>
                </a:solidFill>
                <a:latin typeface="Consolas"/>
              </a:rPr>
              <a:t>, 112</a:t>
            </a:r>
            <a:endParaRPr lang="en-US" sz="2400" b="1">
              <a:solidFill>
                <a:srgbClr val="00B0F0"/>
              </a:solidFill>
              <a:latin typeface="Consolas"/>
              <a:cs typeface="Calibri"/>
            </a:endParaRPr>
          </a:p>
          <a:p>
            <a:r>
              <a:rPr lang="en-US" sz="2400" b="1">
                <a:latin typeface="Consolas"/>
              </a:rPr>
              <a:t>            </a:t>
            </a:r>
            <a:r>
              <a:rPr lang="en-US" sz="2400" b="1" err="1">
                <a:solidFill>
                  <a:srgbClr val="00B0F0"/>
                </a:solidFill>
                <a:latin typeface="Consolas"/>
              </a:rPr>
              <a:t>jle</a:t>
            </a:r>
            <a:r>
              <a:rPr lang="en-US" sz="2400" b="1">
                <a:solidFill>
                  <a:srgbClr val="00B0F0"/>
                </a:solidFill>
                <a:latin typeface="Consolas"/>
              </a:rPr>
              <a:t> </a:t>
            </a:r>
            <a:r>
              <a:rPr lang="en-US" sz="2400" b="1" err="1">
                <a:solidFill>
                  <a:srgbClr val="00B0F0"/>
                </a:solidFill>
                <a:latin typeface="Consolas"/>
              </a:rPr>
              <a:t>shiftpush</a:t>
            </a:r>
            <a:endParaRPr lang="en-US" sz="2400" b="1" err="1">
              <a:solidFill>
                <a:srgbClr val="00B0F0"/>
              </a:solidFill>
              <a:latin typeface="Consolas"/>
              <a:cs typeface="Calibri"/>
            </a:endParaRPr>
          </a:p>
        </p:txBody>
      </p:sp>
      <p:sp>
        <p:nvSpPr>
          <p:cNvPr id="12" name="TextBox 11">
            <a:extLst>
              <a:ext uri="{FF2B5EF4-FFF2-40B4-BE49-F238E27FC236}">
                <a16:creationId xmlns:a16="http://schemas.microsoft.com/office/drawing/2014/main" id="{7E2CA439-8A71-4976-BE90-D6A46D2AF7B1}"/>
              </a:ext>
            </a:extLst>
          </p:cNvPr>
          <p:cNvSpPr txBox="1"/>
          <p:nvPr/>
        </p:nvSpPr>
        <p:spPr>
          <a:xfrm>
            <a:off x="6737230" y="1705154"/>
            <a:ext cx="5273614"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b="1">
                <a:solidFill>
                  <a:srgbClr val="00F64C"/>
                </a:solidFill>
                <a:latin typeface="Consolas"/>
              </a:rPr>
              <a:t>0xaa59aa41aa</a:t>
            </a:r>
            <a:r>
              <a:rPr lang="en-US" sz="3600" b="1">
                <a:latin typeface="Consolas"/>
              </a:rPr>
              <a:t>1a</a:t>
            </a:r>
            <a:r>
              <a:rPr lang="en-US" sz="3600" b="1">
                <a:solidFill>
                  <a:srgbClr val="00F64C"/>
                </a:solidFill>
                <a:latin typeface="Consolas"/>
              </a:rPr>
              <a:t>aa</a:t>
            </a:r>
            <a:r>
              <a:rPr lang="en-US" sz="3600" b="1">
                <a:solidFill>
                  <a:srgbClr val="FF0000"/>
                </a:solidFill>
                <a:latin typeface="Consolas"/>
              </a:rPr>
              <a:t>eb</a:t>
            </a:r>
            <a:endParaRPr lang="en-US" sz="3600">
              <a:solidFill>
                <a:srgbClr val="FF0000"/>
              </a:solidFill>
            </a:endParaRPr>
          </a:p>
        </p:txBody>
      </p:sp>
      <p:sp>
        <p:nvSpPr>
          <p:cNvPr id="13" name="TextBox 12">
            <a:extLst>
              <a:ext uri="{FF2B5EF4-FFF2-40B4-BE49-F238E27FC236}">
                <a16:creationId xmlns:a16="http://schemas.microsoft.com/office/drawing/2014/main" id="{CD624AB1-1AE2-46F8-85F0-95B7D5BB3E94}"/>
              </a:ext>
            </a:extLst>
          </p:cNvPr>
          <p:cNvSpPr txBox="1"/>
          <p:nvPr/>
        </p:nvSpPr>
        <p:spPr>
          <a:xfrm>
            <a:off x="6809116" y="2524662"/>
            <a:ext cx="5273614"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b="1">
                <a:solidFill>
                  <a:srgbClr val="00F64C"/>
                </a:solidFill>
                <a:latin typeface="Consolas"/>
              </a:rPr>
              <a:t>0xaa59aa</a:t>
            </a:r>
            <a:r>
              <a:rPr lang="en-US" sz="3600" b="1">
                <a:latin typeface="Consolas"/>
              </a:rPr>
              <a:t>41</a:t>
            </a:r>
            <a:r>
              <a:rPr lang="en-US" sz="3600" b="1">
                <a:solidFill>
                  <a:srgbClr val="00F64C"/>
                </a:solidFill>
                <a:latin typeface="Consolas"/>
              </a:rPr>
              <a:t>aa1a</a:t>
            </a:r>
            <a:r>
              <a:rPr lang="en-US" sz="3600" b="1">
                <a:latin typeface="Consolas"/>
              </a:rPr>
              <a:t>1a</a:t>
            </a:r>
            <a:r>
              <a:rPr lang="en-US" sz="3600" b="1">
                <a:solidFill>
                  <a:srgbClr val="FF0000"/>
                </a:solidFill>
                <a:latin typeface="Consolas"/>
              </a:rPr>
              <a:t>eb</a:t>
            </a:r>
            <a:endParaRPr lang="en-US" sz="3600">
              <a:solidFill>
                <a:srgbClr val="FF0000"/>
              </a:solidFill>
            </a:endParaRPr>
          </a:p>
        </p:txBody>
      </p:sp>
      <p:sp>
        <p:nvSpPr>
          <p:cNvPr id="14" name="TextBox 13">
            <a:extLst>
              <a:ext uri="{FF2B5EF4-FFF2-40B4-BE49-F238E27FC236}">
                <a16:creationId xmlns:a16="http://schemas.microsoft.com/office/drawing/2014/main" id="{72D368AB-0AF4-4E88-863E-21141D74447F}"/>
              </a:ext>
            </a:extLst>
          </p:cNvPr>
          <p:cNvSpPr txBox="1"/>
          <p:nvPr/>
        </p:nvSpPr>
        <p:spPr>
          <a:xfrm>
            <a:off x="6852249" y="3430437"/>
            <a:ext cx="5273614"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b="1">
                <a:solidFill>
                  <a:srgbClr val="00F64C"/>
                </a:solidFill>
                <a:latin typeface="Consolas"/>
              </a:rPr>
              <a:t>0xaa59aa41aa</a:t>
            </a:r>
            <a:r>
              <a:rPr lang="en-US" sz="3600" b="1">
                <a:latin typeface="Consolas"/>
              </a:rPr>
              <a:t>41</a:t>
            </a:r>
            <a:r>
              <a:rPr lang="en-US" sz="3600" b="1">
                <a:solidFill>
                  <a:srgbClr val="FF0000"/>
                </a:solidFill>
                <a:latin typeface="Consolas"/>
              </a:rPr>
              <a:t>1aeb</a:t>
            </a:r>
            <a:endParaRPr lang="en-US" sz="3600">
              <a:solidFill>
                <a:srgbClr val="FF0000"/>
              </a:solidFill>
            </a:endParaRPr>
          </a:p>
        </p:txBody>
      </p:sp>
      <p:sp>
        <p:nvSpPr>
          <p:cNvPr id="15" name="Arrow: Right 14">
            <a:extLst>
              <a:ext uri="{FF2B5EF4-FFF2-40B4-BE49-F238E27FC236}">
                <a16:creationId xmlns:a16="http://schemas.microsoft.com/office/drawing/2014/main" id="{19E875EF-A2EE-44BD-A33D-11CA45725839}"/>
              </a:ext>
            </a:extLst>
          </p:cNvPr>
          <p:cNvSpPr/>
          <p:nvPr/>
        </p:nvSpPr>
        <p:spPr>
          <a:xfrm rot="1680000">
            <a:off x="10111216" y="2364432"/>
            <a:ext cx="632604" cy="11501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Arrow: Right 15">
            <a:extLst>
              <a:ext uri="{FF2B5EF4-FFF2-40B4-BE49-F238E27FC236}">
                <a16:creationId xmlns:a16="http://schemas.microsoft.com/office/drawing/2014/main" id="{4F6DDD22-FC54-490E-A5E4-51A5582521E9}"/>
              </a:ext>
            </a:extLst>
          </p:cNvPr>
          <p:cNvSpPr/>
          <p:nvPr/>
        </p:nvSpPr>
        <p:spPr>
          <a:xfrm rot="10800000">
            <a:off x="9334839" y="2565714"/>
            <a:ext cx="848264" cy="11501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Arrow: Right 16">
            <a:extLst>
              <a:ext uri="{FF2B5EF4-FFF2-40B4-BE49-F238E27FC236}">
                <a16:creationId xmlns:a16="http://schemas.microsoft.com/office/drawing/2014/main" id="{8B460ED5-C0D2-470B-BCC2-811E775C6AF6}"/>
              </a:ext>
            </a:extLst>
          </p:cNvPr>
          <p:cNvSpPr/>
          <p:nvPr/>
        </p:nvSpPr>
        <p:spPr>
          <a:xfrm rot="1680000">
            <a:off x="9315412" y="3247322"/>
            <a:ext cx="718868" cy="11501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7641902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622DF-E00A-4A0D-9E69-DD21651F09B6}"/>
              </a:ext>
            </a:extLst>
          </p:cNvPr>
          <p:cNvSpPr>
            <a:spLocks noGrp="1"/>
          </p:cNvSpPr>
          <p:nvPr>
            <p:ph type="title"/>
          </p:nvPr>
        </p:nvSpPr>
        <p:spPr/>
        <p:txBody>
          <a:bodyPr/>
          <a:lstStyle/>
          <a:p>
            <a:r>
              <a:rPr lang="en-US" b="1">
                <a:latin typeface="Consolas"/>
                <a:cs typeface="Calibri"/>
              </a:rPr>
              <a:t>en(coding|crypting) concepts:</a:t>
            </a:r>
          </a:p>
        </p:txBody>
      </p:sp>
      <p:sp>
        <p:nvSpPr>
          <p:cNvPr id="3" name="Content Placeholder 2">
            <a:extLst>
              <a:ext uri="{FF2B5EF4-FFF2-40B4-BE49-F238E27FC236}">
                <a16:creationId xmlns:a16="http://schemas.microsoft.com/office/drawing/2014/main" id="{A5F2B3CB-083C-4029-A7C3-07E3528A762F}"/>
              </a:ext>
            </a:extLst>
          </p:cNvPr>
          <p:cNvSpPr>
            <a:spLocks noGrp="1"/>
          </p:cNvSpPr>
          <p:nvPr>
            <p:ph idx="1"/>
          </p:nvPr>
        </p:nvSpPr>
        <p:spPr>
          <a:xfrm>
            <a:off x="838200" y="1825625"/>
            <a:ext cx="10934163" cy="4662577"/>
          </a:xfrm>
        </p:spPr>
        <p:txBody>
          <a:bodyPr vert="horz" lIns="91440" tIns="45720" rIns="91440" bIns="45720" rtlCol="0" anchor="t">
            <a:normAutofit/>
          </a:bodyPr>
          <a:lstStyle/>
          <a:p>
            <a:r>
              <a:rPr lang="en-US" sz="3600" b="1" dirty="0">
                <a:latin typeface="Consolas"/>
                <a:cs typeface="Calibri"/>
              </a:rPr>
              <a:t>Alternate instructions:  Taking existing operations/constructs but providing an alternative for compatibility or obfuscation purposes</a:t>
            </a:r>
            <a:endParaRPr lang="en-US" dirty="0"/>
          </a:p>
          <a:p>
            <a:pPr lvl="1"/>
            <a:r>
              <a:rPr lang="en-US" sz="3200" b="1" dirty="0">
                <a:latin typeface="Consolas"/>
                <a:cs typeface="Calibri"/>
              </a:rPr>
              <a:t>Creates unique code to evade signatures</a:t>
            </a:r>
          </a:p>
          <a:p>
            <a:pPr lvl="1"/>
            <a:r>
              <a:rPr lang="en-US" sz="3200" b="1" dirty="0">
                <a:latin typeface="Consolas"/>
                <a:cs typeface="Calibri"/>
              </a:rPr>
              <a:t>Sometimes the more direct operations are not available due to encoding </a:t>
            </a:r>
          </a:p>
          <a:p>
            <a:pPr marL="0" indent="0">
              <a:buNone/>
            </a:pPr>
            <a:endParaRPr lang="en-US" sz="3600" b="1" dirty="0">
              <a:latin typeface="Consolas"/>
              <a:cs typeface="Calibri"/>
            </a:endParaRPr>
          </a:p>
        </p:txBody>
      </p:sp>
    </p:spTree>
    <p:extLst>
      <p:ext uri="{BB962C8B-B14F-4D97-AF65-F5344CB8AC3E}">
        <p14:creationId xmlns:p14="http://schemas.microsoft.com/office/powerpoint/2010/main" val="127595252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622DF-E00A-4A0D-9E69-DD21651F09B6}"/>
              </a:ext>
            </a:extLst>
          </p:cNvPr>
          <p:cNvSpPr>
            <a:spLocks noGrp="1"/>
          </p:cNvSpPr>
          <p:nvPr>
            <p:ph type="title"/>
          </p:nvPr>
        </p:nvSpPr>
        <p:spPr>
          <a:xfrm>
            <a:off x="838200" y="136429"/>
            <a:ext cx="10515600" cy="1325563"/>
          </a:xfrm>
        </p:spPr>
        <p:txBody>
          <a:bodyPr/>
          <a:lstStyle/>
          <a:p>
            <a:r>
              <a:rPr lang="en-US" b="1" dirty="0" err="1">
                <a:latin typeface="Consolas"/>
                <a:cs typeface="Calibri"/>
              </a:rPr>
              <a:t>en</a:t>
            </a:r>
            <a:r>
              <a:rPr lang="en-US" b="1" dirty="0">
                <a:latin typeface="Consolas"/>
                <a:cs typeface="Calibri"/>
              </a:rPr>
              <a:t>(</a:t>
            </a:r>
            <a:r>
              <a:rPr lang="en-US" b="1" dirty="0" err="1">
                <a:latin typeface="Consolas"/>
                <a:cs typeface="Calibri"/>
              </a:rPr>
              <a:t>coding|crypting</a:t>
            </a:r>
            <a:r>
              <a:rPr lang="en-US" b="1" dirty="0">
                <a:latin typeface="Consolas"/>
                <a:cs typeface="Calibri"/>
              </a:rPr>
              <a:t>) concepts:</a:t>
            </a:r>
          </a:p>
        </p:txBody>
      </p:sp>
      <p:sp>
        <p:nvSpPr>
          <p:cNvPr id="5" name="Content Placeholder 4">
            <a:extLst>
              <a:ext uri="{FF2B5EF4-FFF2-40B4-BE49-F238E27FC236}">
                <a16:creationId xmlns:a16="http://schemas.microsoft.com/office/drawing/2014/main" id="{DB99E0F1-51E8-4193-9ADC-4883A2A98E94}"/>
              </a:ext>
            </a:extLst>
          </p:cNvPr>
          <p:cNvSpPr>
            <a:spLocks noGrp="1"/>
          </p:cNvSpPr>
          <p:nvPr>
            <p:ph idx="1"/>
          </p:nvPr>
        </p:nvSpPr>
        <p:spPr>
          <a:xfrm>
            <a:off x="1189892" y="1110325"/>
            <a:ext cx="10697308" cy="5479976"/>
          </a:xfrm>
        </p:spPr>
        <p:txBody>
          <a:bodyPr>
            <a:normAutofit/>
          </a:bodyPr>
          <a:lstStyle/>
          <a:p>
            <a:pPr marL="0" indent="0" algn="just">
              <a:buNone/>
            </a:pPr>
            <a:r>
              <a:rPr lang="en-US" b="1" dirty="0">
                <a:solidFill>
                  <a:srgbClr val="00F64C"/>
                </a:solidFill>
                <a:latin typeface="Consolas"/>
                <a:cs typeface="Calibri"/>
              </a:rPr>
              <a:t>NOP</a:t>
            </a:r>
            <a:r>
              <a:rPr lang="en-US" b="1" dirty="0">
                <a:solidFill>
                  <a:srgbClr val="FF0000"/>
                </a:solidFill>
                <a:latin typeface="Consolas"/>
                <a:cs typeface="Calibri"/>
              </a:rPr>
              <a:t>  			</a:t>
            </a:r>
            <a:r>
              <a:rPr lang="en-US" b="1" dirty="0">
                <a:latin typeface="Consolas"/>
                <a:cs typeface="Calibri"/>
              </a:rPr>
              <a:t>can become   		</a:t>
            </a:r>
            <a:r>
              <a:rPr lang="en-US" b="1" dirty="0" err="1">
                <a:solidFill>
                  <a:srgbClr val="00F64C"/>
                </a:solidFill>
                <a:latin typeface="Consolas"/>
                <a:cs typeface="Calibri"/>
              </a:rPr>
              <a:t>inc</a:t>
            </a:r>
            <a:r>
              <a:rPr lang="en-US" b="1" dirty="0">
                <a:solidFill>
                  <a:srgbClr val="00F64C"/>
                </a:solidFill>
                <a:latin typeface="Consolas"/>
                <a:cs typeface="Calibri"/>
              </a:rPr>
              <a:t> </a:t>
            </a:r>
            <a:r>
              <a:rPr lang="en-US" b="1" dirty="0" err="1">
                <a:solidFill>
                  <a:srgbClr val="00F64C"/>
                </a:solidFill>
                <a:latin typeface="Consolas"/>
                <a:cs typeface="Calibri"/>
              </a:rPr>
              <a:t>eax</a:t>
            </a:r>
            <a:endParaRPr lang="en-US" b="1" dirty="0">
              <a:solidFill>
                <a:srgbClr val="00F64C"/>
              </a:solidFill>
              <a:latin typeface="Consolas"/>
              <a:cs typeface="Calibri"/>
            </a:endParaRPr>
          </a:p>
          <a:p>
            <a:pPr marL="0" indent="0" algn="just">
              <a:buNone/>
            </a:pPr>
            <a:r>
              <a:rPr lang="en-US" b="1" dirty="0">
                <a:solidFill>
                  <a:srgbClr val="00F64C"/>
                </a:solidFill>
                <a:latin typeface="Consolas"/>
                <a:cs typeface="Calibri"/>
              </a:rPr>
              <a:t>                        			</a:t>
            </a:r>
            <a:r>
              <a:rPr lang="en-US" b="1" dirty="0" err="1">
                <a:solidFill>
                  <a:srgbClr val="00F64C"/>
                </a:solidFill>
                <a:latin typeface="Consolas"/>
                <a:cs typeface="Calibri"/>
              </a:rPr>
              <a:t>dec</a:t>
            </a:r>
            <a:r>
              <a:rPr lang="en-US" b="1" dirty="0">
                <a:solidFill>
                  <a:srgbClr val="00F64C"/>
                </a:solidFill>
                <a:latin typeface="Consolas"/>
                <a:cs typeface="Calibri"/>
              </a:rPr>
              <a:t> </a:t>
            </a:r>
            <a:r>
              <a:rPr lang="en-US" b="1" dirty="0" err="1">
                <a:solidFill>
                  <a:srgbClr val="00F64C"/>
                </a:solidFill>
                <a:latin typeface="Consolas"/>
                <a:cs typeface="Calibri"/>
              </a:rPr>
              <a:t>eax</a:t>
            </a:r>
            <a:endParaRPr lang="en-US" b="1" dirty="0">
              <a:solidFill>
                <a:srgbClr val="00F64C"/>
              </a:solidFill>
              <a:latin typeface="Consolas"/>
              <a:cs typeface="Calibri"/>
            </a:endParaRPr>
          </a:p>
          <a:p>
            <a:pPr marL="0" indent="0" algn="just">
              <a:buNone/>
            </a:pPr>
            <a:r>
              <a:rPr lang="en-US" b="1" dirty="0">
                <a:latin typeface="Consolas"/>
                <a:cs typeface="Calibri"/>
              </a:rPr>
              <a:t>_______________________________________________</a:t>
            </a:r>
          </a:p>
          <a:p>
            <a:pPr marL="0" indent="0">
              <a:buNone/>
            </a:pPr>
            <a:r>
              <a:rPr lang="en-US" b="1" dirty="0">
                <a:solidFill>
                  <a:srgbClr val="00F64C"/>
                </a:solidFill>
                <a:latin typeface="Consolas"/>
                <a:cs typeface="Calibri"/>
              </a:rPr>
              <a:t>LOOP </a:t>
            </a:r>
            <a:r>
              <a:rPr lang="en-US" b="1" dirty="0" err="1">
                <a:solidFill>
                  <a:srgbClr val="FF0000"/>
                </a:solidFill>
                <a:latin typeface="Consolas"/>
                <a:cs typeface="Calibri"/>
              </a:rPr>
              <a:t>asdf</a:t>
            </a:r>
            <a:r>
              <a:rPr lang="en-US" b="1" dirty="0">
                <a:solidFill>
                  <a:srgbClr val="FF0000"/>
                </a:solidFill>
                <a:latin typeface="Consolas"/>
                <a:cs typeface="Calibri"/>
              </a:rPr>
              <a:t>  		</a:t>
            </a:r>
            <a:r>
              <a:rPr lang="en-US" b="1" dirty="0">
                <a:latin typeface="Consolas"/>
                <a:cs typeface="Calibri"/>
              </a:rPr>
              <a:t>can become   		</a:t>
            </a:r>
            <a:r>
              <a:rPr lang="en-US" b="1" dirty="0" err="1">
                <a:solidFill>
                  <a:srgbClr val="00F64C"/>
                </a:solidFill>
                <a:latin typeface="Consolas"/>
                <a:cs typeface="Calibri"/>
              </a:rPr>
              <a:t>dec</a:t>
            </a:r>
            <a:r>
              <a:rPr lang="en-US" b="1" dirty="0">
                <a:solidFill>
                  <a:srgbClr val="00F64C"/>
                </a:solidFill>
                <a:latin typeface="Consolas"/>
                <a:cs typeface="Calibri"/>
              </a:rPr>
              <a:t> </a:t>
            </a:r>
            <a:r>
              <a:rPr lang="en-US" b="1" dirty="0" err="1">
                <a:solidFill>
                  <a:srgbClr val="00F64C"/>
                </a:solidFill>
                <a:latin typeface="Consolas"/>
                <a:cs typeface="Calibri"/>
              </a:rPr>
              <a:t>ecx</a:t>
            </a:r>
            <a:endParaRPr lang="en-US" b="1" dirty="0">
              <a:solidFill>
                <a:srgbClr val="00F64C"/>
              </a:solidFill>
              <a:latin typeface="Consolas"/>
              <a:cs typeface="Calibri"/>
            </a:endParaRPr>
          </a:p>
          <a:p>
            <a:pPr marL="0" indent="0">
              <a:buNone/>
            </a:pPr>
            <a:r>
              <a:rPr lang="en-US" b="1" dirty="0">
                <a:solidFill>
                  <a:srgbClr val="00F64C"/>
                </a:solidFill>
                <a:latin typeface="Consolas"/>
                <a:cs typeface="Calibri"/>
              </a:rPr>
              <a:t>                        			</a:t>
            </a:r>
            <a:r>
              <a:rPr lang="en-US" b="1" dirty="0" err="1">
                <a:solidFill>
                  <a:srgbClr val="00F64C"/>
                </a:solidFill>
                <a:latin typeface="Consolas"/>
                <a:cs typeface="Calibri"/>
              </a:rPr>
              <a:t>jnz</a:t>
            </a:r>
            <a:r>
              <a:rPr lang="en-US" b="1" dirty="0">
                <a:solidFill>
                  <a:srgbClr val="00F64C"/>
                </a:solidFill>
                <a:latin typeface="Consolas"/>
                <a:cs typeface="Calibri"/>
              </a:rPr>
              <a:t> </a:t>
            </a:r>
            <a:r>
              <a:rPr lang="en-US" b="1" dirty="0" err="1">
                <a:solidFill>
                  <a:srgbClr val="FF0000"/>
                </a:solidFill>
                <a:latin typeface="Consolas"/>
                <a:cs typeface="Calibri"/>
              </a:rPr>
              <a:t>asdf</a:t>
            </a:r>
            <a:endParaRPr lang="en-US" b="1" dirty="0">
              <a:solidFill>
                <a:srgbClr val="FF0000"/>
              </a:solidFill>
              <a:latin typeface="Consolas"/>
              <a:cs typeface="Calibri"/>
            </a:endParaRPr>
          </a:p>
          <a:p>
            <a:pPr marL="0" indent="0">
              <a:buNone/>
            </a:pPr>
            <a:r>
              <a:rPr lang="en-US" b="1" dirty="0">
                <a:latin typeface="Consolas"/>
                <a:cs typeface="Calibri"/>
              </a:rPr>
              <a:t>_______________________________________________</a:t>
            </a:r>
            <a:br>
              <a:rPr lang="en-US" b="1" dirty="0">
                <a:latin typeface="Consolas"/>
                <a:cs typeface="Calibri"/>
              </a:rPr>
            </a:br>
            <a:r>
              <a:rPr lang="en-US" b="1" dirty="0">
                <a:solidFill>
                  <a:srgbClr val="00F64C"/>
                </a:solidFill>
                <a:latin typeface="Consolas"/>
                <a:cs typeface="Calibri"/>
              </a:rPr>
              <a:t>MOV </a:t>
            </a:r>
            <a:r>
              <a:rPr lang="en-US" b="1" dirty="0">
                <a:solidFill>
                  <a:srgbClr val="FF0000"/>
                </a:solidFill>
                <a:latin typeface="Consolas"/>
                <a:cs typeface="Calibri"/>
              </a:rPr>
              <a:t>&lt;reg&gt;, </a:t>
            </a:r>
            <a:r>
              <a:rPr lang="en-US" b="1" dirty="0">
                <a:solidFill>
                  <a:srgbClr val="00B0F0"/>
                </a:solidFill>
                <a:latin typeface="Consolas"/>
                <a:cs typeface="Calibri"/>
              </a:rPr>
              <a:t>&lt;</a:t>
            </a:r>
            <a:r>
              <a:rPr lang="en-US" b="1" dirty="0" err="1">
                <a:solidFill>
                  <a:srgbClr val="00B0F0"/>
                </a:solidFill>
                <a:latin typeface="Consolas"/>
                <a:cs typeface="Calibri"/>
              </a:rPr>
              <a:t>val</a:t>
            </a:r>
            <a:r>
              <a:rPr lang="en-US" b="1" dirty="0">
                <a:solidFill>
                  <a:srgbClr val="00B0F0"/>
                </a:solidFill>
                <a:latin typeface="Consolas"/>
                <a:cs typeface="Calibri"/>
              </a:rPr>
              <a:t>&gt;   </a:t>
            </a:r>
            <a:r>
              <a:rPr lang="en-US" b="1" dirty="0">
                <a:latin typeface="Consolas"/>
                <a:cs typeface="Calibri"/>
              </a:rPr>
              <a:t>can become        </a:t>
            </a:r>
            <a:r>
              <a:rPr lang="en-US" b="1" dirty="0">
                <a:solidFill>
                  <a:srgbClr val="00F64C"/>
                </a:solidFill>
                <a:latin typeface="Consolas"/>
                <a:cs typeface="Calibri"/>
              </a:rPr>
              <a:t>push </a:t>
            </a:r>
            <a:r>
              <a:rPr lang="en-US" b="1" dirty="0">
                <a:solidFill>
                  <a:srgbClr val="00B0F0"/>
                </a:solidFill>
                <a:latin typeface="Consolas"/>
                <a:cs typeface="Calibri"/>
              </a:rPr>
              <a:t>&lt;</a:t>
            </a:r>
            <a:r>
              <a:rPr lang="en-US" b="1" dirty="0" err="1">
                <a:solidFill>
                  <a:srgbClr val="00B0F0"/>
                </a:solidFill>
                <a:latin typeface="Consolas"/>
                <a:cs typeface="Calibri"/>
              </a:rPr>
              <a:t>val</a:t>
            </a:r>
            <a:r>
              <a:rPr lang="en-US" b="1" dirty="0">
                <a:solidFill>
                  <a:srgbClr val="00B0F0"/>
                </a:solidFill>
                <a:latin typeface="Consolas"/>
                <a:cs typeface="Calibri"/>
              </a:rPr>
              <a:t>&gt;</a:t>
            </a:r>
          </a:p>
          <a:p>
            <a:pPr marL="0" indent="0">
              <a:buNone/>
            </a:pPr>
            <a:r>
              <a:rPr lang="en-US" b="1" dirty="0">
                <a:solidFill>
                  <a:srgbClr val="00F64C"/>
                </a:solidFill>
                <a:latin typeface="Consolas"/>
                <a:cs typeface="Calibri"/>
              </a:rPr>
              <a:t>                                     pop  </a:t>
            </a:r>
            <a:r>
              <a:rPr lang="en-US" b="1" dirty="0">
                <a:solidFill>
                  <a:srgbClr val="FF0000"/>
                </a:solidFill>
                <a:latin typeface="Consolas"/>
                <a:cs typeface="Calibri"/>
              </a:rPr>
              <a:t>&lt;reg&gt;</a:t>
            </a:r>
          </a:p>
          <a:p>
            <a:pPr marL="0" indent="0">
              <a:buNone/>
            </a:pPr>
            <a:r>
              <a:rPr lang="en-US" b="1" dirty="0">
                <a:latin typeface="Consolas"/>
                <a:cs typeface="Calibri"/>
              </a:rPr>
              <a:t>_______________________________________________</a:t>
            </a:r>
          </a:p>
          <a:p>
            <a:pPr marL="0" indent="0">
              <a:buNone/>
            </a:pPr>
            <a:r>
              <a:rPr lang="en-US" b="1" dirty="0">
                <a:solidFill>
                  <a:srgbClr val="00F64C"/>
                </a:solidFill>
                <a:latin typeface="Consolas"/>
                <a:cs typeface="Calibri"/>
              </a:rPr>
              <a:t>MOV EAX, 0</a:t>
            </a:r>
            <a:r>
              <a:rPr lang="en-US" b="1" dirty="0">
                <a:latin typeface="Consolas"/>
                <a:cs typeface="Calibri"/>
              </a:rPr>
              <a:t>		can become		</a:t>
            </a:r>
            <a:r>
              <a:rPr lang="en-US" b="1" dirty="0" err="1">
                <a:solidFill>
                  <a:srgbClr val="00F64C"/>
                </a:solidFill>
                <a:latin typeface="Consolas"/>
                <a:cs typeface="Calibri"/>
              </a:rPr>
              <a:t>clc</a:t>
            </a:r>
            <a:endParaRPr lang="en-US" b="1" dirty="0">
              <a:solidFill>
                <a:srgbClr val="00F64C"/>
              </a:solidFill>
              <a:latin typeface="Consolas"/>
              <a:cs typeface="Calibri"/>
            </a:endParaRPr>
          </a:p>
          <a:p>
            <a:pPr marL="0" indent="0">
              <a:buNone/>
            </a:pPr>
            <a:r>
              <a:rPr lang="en-US" b="1" dirty="0">
                <a:solidFill>
                  <a:srgbClr val="00F64C"/>
                </a:solidFill>
                <a:latin typeface="Consolas"/>
                <a:cs typeface="Calibri"/>
              </a:rPr>
              <a:t>								</a:t>
            </a:r>
            <a:r>
              <a:rPr lang="en-US" b="1" dirty="0" err="1">
                <a:solidFill>
                  <a:srgbClr val="00F64C"/>
                </a:solidFill>
                <a:latin typeface="Consolas"/>
                <a:cs typeface="Calibri"/>
              </a:rPr>
              <a:t>sbb</a:t>
            </a:r>
            <a:r>
              <a:rPr lang="en-US" b="1" dirty="0">
                <a:solidFill>
                  <a:srgbClr val="00F64C"/>
                </a:solidFill>
                <a:latin typeface="Consolas"/>
                <a:cs typeface="Calibri"/>
              </a:rPr>
              <a:t> </a:t>
            </a:r>
            <a:r>
              <a:rPr lang="en-US" b="1" dirty="0" err="1">
                <a:solidFill>
                  <a:srgbClr val="00F64C"/>
                </a:solidFill>
                <a:latin typeface="Consolas"/>
                <a:cs typeface="Calibri"/>
              </a:rPr>
              <a:t>eax</a:t>
            </a:r>
            <a:r>
              <a:rPr lang="en-US" b="1" dirty="0">
                <a:solidFill>
                  <a:srgbClr val="00F64C"/>
                </a:solidFill>
                <a:latin typeface="Consolas"/>
                <a:cs typeface="Calibri"/>
              </a:rPr>
              <a:t>, </a:t>
            </a:r>
            <a:r>
              <a:rPr lang="en-US" b="1" dirty="0" err="1">
                <a:solidFill>
                  <a:srgbClr val="00F64C"/>
                </a:solidFill>
                <a:latin typeface="Consolas"/>
                <a:cs typeface="Calibri"/>
              </a:rPr>
              <a:t>eax</a:t>
            </a:r>
            <a:endParaRPr lang="en-US" b="1" dirty="0">
              <a:solidFill>
                <a:srgbClr val="00F64C"/>
              </a:solidFill>
              <a:latin typeface="Consolas"/>
              <a:cs typeface="Calibri"/>
            </a:endParaRPr>
          </a:p>
          <a:p>
            <a:pPr marL="0" indent="0" algn="just">
              <a:buNone/>
            </a:pPr>
            <a:endParaRPr lang="en-US" b="1" dirty="0">
              <a:solidFill>
                <a:srgbClr val="00F64C"/>
              </a:solidFill>
              <a:latin typeface="Consolas"/>
              <a:cs typeface="Calibri"/>
            </a:endParaRPr>
          </a:p>
          <a:p>
            <a:pPr marL="0" indent="0" algn="just">
              <a:buNone/>
            </a:pPr>
            <a:endParaRPr lang="en-US" b="1" dirty="0">
              <a:solidFill>
                <a:srgbClr val="00F64C"/>
              </a:solidFill>
              <a:latin typeface="Consolas"/>
              <a:cs typeface="Calibri"/>
            </a:endParaRPr>
          </a:p>
          <a:p>
            <a:pPr marL="0" indent="0" algn="just">
              <a:buNone/>
            </a:pPr>
            <a:endParaRPr lang="en-US" b="1" dirty="0">
              <a:solidFill>
                <a:srgbClr val="FF0000"/>
              </a:solidFill>
              <a:latin typeface="Consolas"/>
              <a:cs typeface="Calibri"/>
            </a:endParaRPr>
          </a:p>
        </p:txBody>
      </p:sp>
    </p:spTree>
    <p:extLst>
      <p:ext uri="{BB962C8B-B14F-4D97-AF65-F5344CB8AC3E}">
        <p14:creationId xmlns:p14="http://schemas.microsoft.com/office/powerpoint/2010/main" val="329146356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622DF-E00A-4A0D-9E69-DD21651F09B6}"/>
              </a:ext>
            </a:extLst>
          </p:cNvPr>
          <p:cNvSpPr>
            <a:spLocks noGrp="1"/>
          </p:cNvSpPr>
          <p:nvPr>
            <p:ph type="title"/>
          </p:nvPr>
        </p:nvSpPr>
        <p:spPr/>
        <p:txBody>
          <a:bodyPr/>
          <a:lstStyle/>
          <a:p>
            <a:r>
              <a:rPr lang="en-US" b="1" dirty="0">
                <a:latin typeface="Consolas"/>
                <a:cs typeface="Calibri"/>
              </a:rPr>
              <a:t>References and neat links</a:t>
            </a:r>
          </a:p>
        </p:txBody>
      </p:sp>
      <p:sp>
        <p:nvSpPr>
          <p:cNvPr id="3" name="Content Placeholder 2">
            <a:extLst>
              <a:ext uri="{FF2B5EF4-FFF2-40B4-BE49-F238E27FC236}">
                <a16:creationId xmlns:a16="http://schemas.microsoft.com/office/drawing/2014/main" id="{A5F2B3CB-083C-4029-A7C3-07E3528A762F}"/>
              </a:ext>
            </a:extLst>
          </p:cNvPr>
          <p:cNvSpPr>
            <a:spLocks noGrp="1"/>
          </p:cNvSpPr>
          <p:nvPr>
            <p:ph idx="1"/>
          </p:nvPr>
        </p:nvSpPr>
        <p:spPr>
          <a:xfrm>
            <a:off x="450166" y="1690688"/>
            <a:ext cx="10903634" cy="4800258"/>
          </a:xfrm>
        </p:spPr>
        <p:txBody>
          <a:bodyPr vert="horz" lIns="91440" tIns="45720" rIns="91440" bIns="45720" rtlCol="0" anchor="t">
            <a:normAutofit fontScale="92500" lnSpcReduction="20000"/>
          </a:bodyPr>
          <a:lstStyle/>
          <a:p>
            <a:r>
              <a:rPr lang="en-US" b="1" dirty="0">
                <a:latin typeface="Consolas" panose="020B0609020204030204" pitchFamily="49" charset="0"/>
              </a:rPr>
              <a:t>Encoding Real x86 Instructions</a:t>
            </a:r>
            <a:endParaRPr lang="en-US" b="1" dirty="0">
              <a:latin typeface="Consolas" panose="020B0609020204030204" pitchFamily="49" charset="0"/>
              <a:hlinkClick r:id="rId2">
                <a:extLst>
                  <a:ext uri="{A12FA001-AC4F-418D-AE19-62706E023703}">
                    <ahyp:hlinkClr xmlns:ahyp="http://schemas.microsoft.com/office/drawing/2018/hyperlinkcolor" val="tx"/>
                  </a:ext>
                </a:extLst>
              </a:hlinkClick>
            </a:endParaRPr>
          </a:p>
          <a:p>
            <a:pPr lvl="1"/>
            <a:r>
              <a:rPr lang="en-US" sz="2800" b="1" dirty="0">
                <a:latin typeface="Consolas" panose="020B0609020204030204" pitchFamily="49" charset="0"/>
                <a:hlinkClick r:id="rId2">
                  <a:extLst>
                    <a:ext uri="{A12FA001-AC4F-418D-AE19-62706E023703}">
                      <ahyp:hlinkClr xmlns:ahyp="http://schemas.microsoft.com/office/drawing/2018/hyperlinkcolor" val="tx"/>
                    </a:ext>
                  </a:extLst>
                </a:hlinkClick>
              </a:rPr>
              <a:t>http://www.c-jump.com/CIS77/CPU/x86/lecture.html#X77_0010_real_encoding</a:t>
            </a:r>
          </a:p>
          <a:p>
            <a:r>
              <a:rPr lang="fr-FR" b="1" dirty="0">
                <a:latin typeface="Consolas" panose="020B0609020204030204" pitchFamily="49" charset="0"/>
              </a:rPr>
              <a:t>X86 </a:t>
            </a:r>
            <a:r>
              <a:rPr lang="fr-FR" b="1" dirty="0" err="1">
                <a:latin typeface="Consolas" panose="020B0609020204030204" pitchFamily="49" charset="0"/>
              </a:rPr>
              <a:t>Shellcode</a:t>
            </a:r>
            <a:r>
              <a:rPr lang="fr-FR" b="1" dirty="0">
                <a:latin typeface="Consolas" panose="020B0609020204030204" pitchFamily="49" charset="0"/>
              </a:rPr>
              <a:t> Obfuscation</a:t>
            </a:r>
          </a:p>
          <a:p>
            <a:pPr lvl="1"/>
            <a:r>
              <a:rPr lang="en-US" sz="2800" b="1" dirty="0">
                <a:latin typeface="Consolas" panose="020B0609020204030204" pitchFamily="49" charset="0"/>
                <a:hlinkClick r:id="rId2">
                  <a:extLst>
                    <a:ext uri="{A12FA001-AC4F-418D-AE19-62706E023703}">
                      <ahyp:hlinkClr xmlns:ahyp="http://schemas.microsoft.com/office/drawing/2018/hyperlinkcolor" val="tx"/>
                    </a:ext>
                  </a:extLst>
                </a:hlinkClick>
              </a:rPr>
              <a:t>https://breakdev.org/x86-shellcode-obfuscation-part-1/</a:t>
            </a:r>
            <a:endParaRPr lang="en-US" sz="2800" b="1" dirty="0">
              <a:latin typeface="Consolas" panose="020B0609020204030204" pitchFamily="49" charset="0"/>
            </a:endParaRPr>
          </a:p>
          <a:p>
            <a:pPr lvl="1"/>
            <a:r>
              <a:rPr lang="en-US" sz="2800" b="1" dirty="0">
                <a:latin typeface="Consolas" panose="020B0609020204030204" pitchFamily="49" charset="0"/>
                <a:hlinkClick r:id="rId3">
                  <a:extLst>
                    <a:ext uri="{A12FA001-AC4F-418D-AE19-62706E023703}">
                      <ahyp:hlinkClr xmlns:ahyp="http://schemas.microsoft.com/office/drawing/2018/hyperlinkcolor" val="tx"/>
                    </a:ext>
                  </a:extLst>
                </a:hlinkClick>
              </a:rPr>
              <a:t>https://breakdev.org/x86-shellcode-obfuscation-part-2/\</a:t>
            </a:r>
            <a:endParaRPr lang="en-US" sz="2800" b="1" dirty="0">
              <a:latin typeface="Consolas" panose="020B0609020204030204" pitchFamily="49" charset="0"/>
            </a:endParaRPr>
          </a:p>
          <a:p>
            <a:r>
              <a:rPr lang="en-US" b="1" dirty="0">
                <a:latin typeface="Consolas" panose="020B0609020204030204" pitchFamily="49" charset="0"/>
              </a:rPr>
              <a:t>x86 Instruction Encoding Revealed: Bit Twiddling for Fun and Profit</a:t>
            </a:r>
          </a:p>
          <a:p>
            <a:pPr lvl="1"/>
            <a:r>
              <a:rPr lang="en-US" sz="2800" b="1" dirty="0">
                <a:latin typeface="Consolas" panose="020B0609020204030204" pitchFamily="49" charset="0"/>
                <a:hlinkClick r:id="rId4">
                  <a:extLst>
                    <a:ext uri="{A12FA001-AC4F-418D-AE19-62706E023703}">
                      <ahyp:hlinkClr xmlns:ahyp="http://schemas.microsoft.com/office/drawing/2018/hyperlinkcolor" val="tx"/>
                    </a:ext>
                  </a:extLst>
                </a:hlinkClick>
              </a:rPr>
              <a:t>https://www.codeproject.com/Articles/662301/x86-Instruction-Encoding-Revealed-Bit-Twiddling-fo</a:t>
            </a:r>
            <a:endParaRPr lang="en-US" sz="2800" b="1" dirty="0">
              <a:latin typeface="Consolas" panose="020B0609020204030204" pitchFamily="49" charset="0"/>
            </a:endParaRPr>
          </a:p>
          <a:p>
            <a:r>
              <a:rPr lang="en-US" b="1" dirty="0">
                <a:latin typeface="Consolas" panose="020B0609020204030204" pitchFamily="49" charset="0"/>
              </a:rPr>
              <a:t>x86_64 Assembly Language and </a:t>
            </a:r>
            <a:r>
              <a:rPr lang="en-US" b="1" dirty="0" err="1">
                <a:latin typeface="Consolas" panose="020B0609020204030204" pitchFamily="49" charset="0"/>
              </a:rPr>
              <a:t>Shellcoding</a:t>
            </a:r>
            <a:r>
              <a:rPr lang="en-US" b="1" dirty="0">
                <a:latin typeface="Consolas" panose="020B0609020204030204" pitchFamily="49" charset="0"/>
              </a:rPr>
              <a:t> on Linux (</a:t>
            </a:r>
            <a:r>
              <a:rPr lang="en-US" b="1" dirty="0" err="1">
                <a:latin typeface="Consolas" panose="020B0609020204030204" pitchFamily="49" charset="0"/>
              </a:rPr>
              <a:t>Pentester</a:t>
            </a:r>
            <a:r>
              <a:rPr lang="en-US" b="1" dirty="0">
                <a:latin typeface="Consolas" panose="020B0609020204030204" pitchFamily="49" charset="0"/>
              </a:rPr>
              <a:t> Academy)</a:t>
            </a:r>
          </a:p>
          <a:p>
            <a:pPr marL="685800" lvl="2">
              <a:spcBef>
                <a:spcPts val="1000"/>
              </a:spcBef>
            </a:pPr>
            <a:r>
              <a:rPr lang="en-US" sz="2400" b="1" dirty="0">
                <a:latin typeface="Consolas" panose="020B0609020204030204" pitchFamily="49" charset="0"/>
              </a:rPr>
              <a:t>https://www.pentesteracademy.com/course?id=7</a:t>
            </a:r>
          </a:p>
        </p:txBody>
      </p:sp>
    </p:spTree>
    <p:extLst>
      <p:ext uri="{BB962C8B-B14F-4D97-AF65-F5344CB8AC3E}">
        <p14:creationId xmlns:p14="http://schemas.microsoft.com/office/powerpoint/2010/main" val="29214743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AA4B44-1FCB-4EAC-A76E-B2D9B3D94F96}"/>
              </a:ext>
            </a:extLst>
          </p:cNvPr>
          <p:cNvSpPr>
            <a:spLocks noGrp="1"/>
          </p:cNvSpPr>
          <p:nvPr>
            <p:ph type="title"/>
          </p:nvPr>
        </p:nvSpPr>
        <p:spPr>
          <a:xfrm>
            <a:off x="838200" y="48823"/>
            <a:ext cx="10515600" cy="1325563"/>
          </a:xfrm>
        </p:spPr>
        <p:txBody>
          <a:bodyPr/>
          <a:lstStyle/>
          <a:p>
            <a:r>
              <a:rPr lang="en-US" b="1">
                <a:latin typeface="Consolas"/>
              </a:rPr>
              <a:t>What *is* shellcode?</a:t>
            </a:r>
          </a:p>
        </p:txBody>
      </p:sp>
      <p:sp>
        <p:nvSpPr>
          <p:cNvPr id="3" name="Content Placeholder 2">
            <a:extLst>
              <a:ext uri="{FF2B5EF4-FFF2-40B4-BE49-F238E27FC236}">
                <a16:creationId xmlns:a16="http://schemas.microsoft.com/office/drawing/2014/main" id="{FD00493A-815A-47E6-BF11-8FF189284E90}"/>
              </a:ext>
            </a:extLst>
          </p:cNvPr>
          <p:cNvSpPr>
            <a:spLocks noGrp="1"/>
          </p:cNvSpPr>
          <p:nvPr>
            <p:ph idx="1"/>
          </p:nvPr>
        </p:nvSpPr>
        <p:spPr>
          <a:xfrm>
            <a:off x="838200" y="1279285"/>
            <a:ext cx="10515600" cy="4121301"/>
          </a:xfrm>
        </p:spPr>
        <p:txBody>
          <a:bodyPr vert="horz" lIns="91440" tIns="45720" rIns="91440" bIns="45720" rtlCol="0" anchor="t">
            <a:normAutofit/>
          </a:bodyPr>
          <a:lstStyle/>
          <a:p>
            <a:r>
              <a:rPr lang="en-US" b="1">
                <a:latin typeface="Consolas"/>
              </a:rPr>
              <a:t>Assembly operation codes </a:t>
            </a:r>
          </a:p>
          <a:p>
            <a:r>
              <a:rPr lang="en-US" b="1">
                <a:latin typeface="Consolas"/>
              </a:rPr>
              <a:t>…arranged to accomplish a task (typically a shell/ access)</a:t>
            </a:r>
          </a:p>
          <a:p>
            <a:r>
              <a:rPr lang="en-US" b="1">
                <a:latin typeface="Consolas"/>
              </a:rPr>
              <a:t>…which frequently appear hexadecimally formatted and escaped</a:t>
            </a:r>
          </a:p>
          <a:p>
            <a:r>
              <a:rPr lang="en-US" b="1">
                <a:latin typeface="Consolas"/>
              </a:rPr>
              <a:t>…tailored for a given architecture (Intel, MIPS, </a:t>
            </a:r>
            <a:r>
              <a:rPr lang="en-US" b="1" err="1">
                <a:latin typeface="Consolas"/>
              </a:rPr>
              <a:t>etc</a:t>
            </a:r>
            <a:r>
              <a:rPr lang="en-US" b="1">
                <a:latin typeface="Consolas"/>
              </a:rPr>
              <a:t>)</a:t>
            </a:r>
          </a:p>
          <a:p>
            <a:r>
              <a:rPr lang="en-US" b="1">
                <a:latin typeface="Consolas"/>
              </a:rPr>
              <a:t>…and sometimes encoded or encrypted</a:t>
            </a:r>
          </a:p>
        </p:txBody>
      </p:sp>
      <p:sp>
        <p:nvSpPr>
          <p:cNvPr id="4" name="Rectangle 1">
            <a:extLst>
              <a:ext uri="{FF2B5EF4-FFF2-40B4-BE49-F238E27FC236}">
                <a16:creationId xmlns:a16="http://schemas.microsoft.com/office/drawing/2014/main" id="{6B4A3D4B-E619-49E1-9AB3-5E0629638508}"/>
              </a:ext>
            </a:extLst>
          </p:cNvPr>
          <p:cNvSpPr>
            <a:spLocks noChangeArrowheads="1"/>
          </p:cNvSpPr>
          <p:nvPr/>
        </p:nvSpPr>
        <p:spPr bwMode="auto">
          <a:xfrm>
            <a:off x="335723" y="5181948"/>
            <a:ext cx="11367933" cy="9961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fontAlgn="base">
              <a:lnSpc>
                <a:spcPct val="90000"/>
              </a:lnSpc>
              <a:spcBef>
                <a:spcPts val="1000"/>
              </a:spcBef>
              <a:spcAft>
                <a:spcPct val="0"/>
              </a:spcAft>
            </a:pPr>
            <a:r>
              <a:rPr lang="en-US" altLang="en-US" sz="2800" b="1">
                <a:solidFill>
                  <a:srgbClr val="00F64C"/>
                </a:solidFill>
              </a:rPr>
              <a:t>\x31\xc0\x50\x68\x2f\x2f\x73\x68\x68\x2f\x62\x69\x6e\x89\xe3\x89</a:t>
            </a:r>
          </a:p>
          <a:p>
            <a:pPr>
              <a:lnSpc>
                <a:spcPct val="90000"/>
              </a:lnSpc>
              <a:spcBef>
                <a:spcPts val="1000"/>
              </a:spcBef>
              <a:spcAft>
                <a:spcPct val="0"/>
              </a:spcAft>
            </a:pPr>
            <a:r>
              <a:rPr lang="en-US" altLang="en-US" sz="2800" b="1">
                <a:solidFill>
                  <a:srgbClr val="00F64C"/>
                </a:solidFill>
              </a:rPr>
              <a:t>\xc1\x89\xc2\xb0\x0b\xcd\x80\x31\xc0\x40\xcd\x80 </a:t>
            </a:r>
            <a:endParaRPr lang="en-US" altLang="en-US" sz="2800" b="1">
              <a:solidFill>
                <a:srgbClr val="00F64C"/>
              </a:solidFill>
              <a:cs typeface="Calibri"/>
            </a:endParaRPr>
          </a:p>
        </p:txBody>
      </p:sp>
    </p:spTree>
    <p:extLst>
      <p:ext uri="{BB962C8B-B14F-4D97-AF65-F5344CB8AC3E}">
        <p14:creationId xmlns:p14="http://schemas.microsoft.com/office/powerpoint/2010/main" val="312667830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622DF-E00A-4A0D-9E69-DD21651F09B6}"/>
              </a:ext>
            </a:extLst>
          </p:cNvPr>
          <p:cNvSpPr>
            <a:spLocks noGrp="1"/>
          </p:cNvSpPr>
          <p:nvPr>
            <p:ph type="title"/>
          </p:nvPr>
        </p:nvSpPr>
        <p:spPr/>
        <p:txBody>
          <a:bodyPr/>
          <a:lstStyle/>
          <a:p>
            <a:r>
              <a:rPr lang="en-US" b="1" dirty="0" err="1">
                <a:latin typeface="Consolas"/>
                <a:cs typeface="Calibri"/>
              </a:rPr>
              <a:t>en</a:t>
            </a:r>
            <a:r>
              <a:rPr lang="en-US" b="1" dirty="0">
                <a:latin typeface="Consolas"/>
                <a:cs typeface="Calibri"/>
              </a:rPr>
              <a:t>(</a:t>
            </a:r>
            <a:r>
              <a:rPr lang="en-US" b="1" dirty="0" err="1">
                <a:latin typeface="Consolas"/>
                <a:cs typeface="Calibri"/>
              </a:rPr>
              <a:t>coding|crypting</a:t>
            </a:r>
            <a:r>
              <a:rPr lang="en-US" b="1" dirty="0">
                <a:latin typeface="Consolas"/>
                <a:cs typeface="Calibri"/>
              </a:rPr>
              <a:t>) methods:</a:t>
            </a:r>
            <a:br>
              <a:rPr lang="en-US" b="1" dirty="0">
                <a:latin typeface="Consolas"/>
                <a:cs typeface="Calibri"/>
              </a:rPr>
            </a:br>
            <a:r>
              <a:rPr lang="en-US" b="1" dirty="0">
                <a:latin typeface="Consolas"/>
                <a:cs typeface="Calibri"/>
              </a:rPr>
              <a:t>Carving</a:t>
            </a:r>
            <a:endParaRPr lang="en-US" b="1" dirty="0">
              <a:latin typeface="Consolas"/>
              <a:cs typeface="Calibri Light"/>
            </a:endParaRPr>
          </a:p>
        </p:txBody>
      </p:sp>
      <p:sp>
        <p:nvSpPr>
          <p:cNvPr id="3" name="Content Placeholder 2">
            <a:extLst>
              <a:ext uri="{FF2B5EF4-FFF2-40B4-BE49-F238E27FC236}">
                <a16:creationId xmlns:a16="http://schemas.microsoft.com/office/drawing/2014/main" id="{A5F2B3CB-083C-4029-A7C3-07E3528A762F}"/>
              </a:ext>
            </a:extLst>
          </p:cNvPr>
          <p:cNvSpPr>
            <a:spLocks noGrp="1"/>
          </p:cNvSpPr>
          <p:nvPr>
            <p:ph idx="1"/>
          </p:nvPr>
        </p:nvSpPr>
        <p:spPr>
          <a:xfrm>
            <a:off x="838200" y="1825625"/>
            <a:ext cx="10655121" cy="4662577"/>
          </a:xfrm>
        </p:spPr>
        <p:txBody>
          <a:bodyPr vert="horz" lIns="91440" tIns="45720" rIns="91440" bIns="45720" rtlCol="0" anchor="t">
            <a:normAutofit fontScale="92500" lnSpcReduction="10000"/>
          </a:bodyPr>
          <a:lstStyle/>
          <a:p>
            <a:r>
              <a:rPr lang="en-US" sz="3600" b="1">
                <a:latin typeface="Consolas"/>
              </a:rPr>
              <a:t>Overview:  Using "wrap around" math (SUB /ADD ) and by simply </a:t>
            </a:r>
            <a:r>
              <a:rPr lang="en-US" sz="3600" b="1" err="1">
                <a:latin typeface="Consolas"/>
              </a:rPr>
              <a:t>splititng</a:t>
            </a:r>
            <a:r>
              <a:rPr lang="en-US" sz="3600" b="1">
                <a:latin typeface="Consolas"/>
              </a:rPr>
              <a:t> the difference  with a designated register, op-codes can be calculated and then pushed onto the stack (which is in-turn, pointing ahead of the instruction pointer)</a:t>
            </a:r>
            <a:endParaRPr lang="en-US" sz="3600" b="1">
              <a:latin typeface="Consolas"/>
              <a:cs typeface="Calibri"/>
            </a:endParaRPr>
          </a:p>
          <a:p>
            <a:r>
              <a:rPr lang="en-US" sz="3600" b="1">
                <a:latin typeface="Consolas"/>
                <a:cs typeface="Calibri"/>
              </a:rPr>
              <a:t>Intended to get non-alphanumeric operations into an alphanumeric input</a:t>
            </a:r>
          </a:p>
          <a:p>
            <a:r>
              <a:rPr lang="en-US" sz="3600" b="1">
                <a:latin typeface="Consolas"/>
                <a:cs typeface="Calibri"/>
              </a:rPr>
              <a:t>More of a </a:t>
            </a:r>
            <a:r>
              <a:rPr lang="en-US" sz="3600" b="1" err="1">
                <a:latin typeface="Consolas"/>
                <a:cs typeface="Calibri"/>
              </a:rPr>
              <a:t>shellcoding</a:t>
            </a:r>
            <a:r>
              <a:rPr lang="en-US" sz="3600" b="1">
                <a:latin typeface="Consolas"/>
                <a:cs typeface="Calibri"/>
              </a:rPr>
              <a:t> approach instead of a method of encoding</a:t>
            </a:r>
          </a:p>
        </p:txBody>
      </p:sp>
    </p:spTree>
    <p:extLst>
      <p:ext uri="{BB962C8B-B14F-4D97-AF65-F5344CB8AC3E}">
        <p14:creationId xmlns:p14="http://schemas.microsoft.com/office/powerpoint/2010/main" val="187760293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622DF-E00A-4A0D-9E69-DD21651F09B6}"/>
              </a:ext>
            </a:extLst>
          </p:cNvPr>
          <p:cNvSpPr>
            <a:spLocks noGrp="1"/>
          </p:cNvSpPr>
          <p:nvPr>
            <p:ph type="title"/>
          </p:nvPr>
        </p:nvSpPr>
        <p:spPr/>
        <p:txBody>
          <a:bodyPr/>
          <a:lstStyle/>
          <a:p>
            <a:r>
              <a:rPr lang="en-US" b="1" dirty="0" err="1">
                <a:latin typeface="Consolas"/>
                <a:cs typeface="Calibri"/>
              </a:rPr>
              <a:t>en</a:t>
            </a:r>
            <a:r>
              <a:rPr lang="en-US" b="1" dirty="0">
                <a:latin typeface="Consolas"/>
                <a:cs typeface="Calibri"/>
              </a:rPr>
              <a:t>(</a:t>
            </a:r>
            <a:r>
              <a:rPr lang="en-US" b="1" dirty="0" err="1">
                <a:latin typeface="Consolas"/>
                <a:cs typeface="Calibri"/>
              </a:rPr>
              <a:t>coding|crypting</a:t>
            </a:r>
            <a:r>
              <a:rPr lang="en-US" b="1" dirty="0">
                <a:latin typeface="Consolas"/>
                <a:cs typeface="Calibri"/>
              </a:rPr>
              <a:t>) methods:</a:t>
            </a:r>
            <a:br>
              <a:rPr lang="en-US" b="1" dirty="0">
                <a:latin typeface="Consolas"/>
                <a:cs typeface="Calibri"/>
              </a:rPr>
            </a:br>
            <a:r>
              <a:rPr lang="en-US" b="1" dirty="0">
                <a:latin typeface="Consolas"/>
                <a:cs typeface="Calibri"/>
              </a:rPr>
              <a:t>Carving</a:t>
            </a:r>
            <a:endParaRPr lang="en-US" b="1" dirty="0">
              <a:latin typeface="Consolas"/>
              <a:cs typeface="Calibri Light"/>
            </a:endParaRPr>
          </a:p>
        </p:txBody>
      </p:sp>
      <p:sp>
        <p:nvSpPr>
          <p:cNvPr id="3" name="Content Placeholder 2">
            <a:extLst>
              <a:ext uri="{FF2B5EF4-FFF2-40B4-BE49-F238E27FC236}">
                <a16:creationId xmlns:a16="http://schemas.microsoft.com/office/drawing/2014/main" id="{A5F2B3CB-083C-4029-A7C3-07E3528A762F}"/>
              </a:ext>
            </a:extLst>
          </p:cNvPr>
          <p:cNvSpPr>
            <a:spLocks noGrp="1"/>
          </p:cNvSpPr>
          <p:nvPr>
            <p:ph idx="1"/>
          </p:nvPr>
        </p:nvSpPr>
        <p:spPr>
          <a:xfrm>
            <a:off x="838200" y="1825625"/>
            <a:ext cx="10515600" cy="4753904"/>
          </a:xfrm>
        </p:spPr>
        <p:txBody>
          <a:bodyPr vert="horz" lIns="91440" tIns="45720" rIns="91440" bIns="45720" rtlCol="0" anchor="t">
            <a:normAutofit/>
          </a:bodyPr>
          <a:lstStyle/>
          <a:p>
            <a:r>
              <a:rPr lang="en-US" sz="3600" b="1">
                <a:latin typeface="Consolas"/>
              </a:rPr>
              <a:t>Overview:</a:t>
            </a:r>
            <a:endParaRPr lang="en-US" sz="3600" b="1">
              <a:latin typeface="Consolas"/>
              <a:cs typeface="Calibri"/>
            </a:endParaRPr>
          </a:p>
          <a:p>
            <a:pPr lvl="1"/>
            <a:r>
              <a:rPr lang="en-US" sz="3200" b="1">
                <a:latin typeface="Consolas"/>
              </a:rPr>
              <a:t>Zero out a register</a:t>
            </a:r>
            <a:endParaRPr lang="en-US" sz="3200" b="1">
              <a:latin typeface="Consolas"/>
              <a:cs typeface="Calibri"/>
            </a:endParaRPr>
          </a:p>
          <a:p>
            <a:pPr lvl="1"/>
            <a:r>
              <a:rPr lang="en-US" sz="3200" b="1">
                <a:latin typeface="Consolas"/>
              </a:rPr>
              <a:t>Determine the values you'll need pushed and group them into 4 byte chunks</a:t>
            </a:r>
            <a:endParaRPr lang="en-US" sz="3200" b="1">
              <a:latin typeface="Consolas"/>
              <a:cs typeface="Calibri"/>
            </a:endParaRPr>
          </a:p>
          <a:p>
            <a:pPr lvl="1"/>
            <a:r>
              <a:rPr lang="en-US" sz="3200" b="1">
                <a:latin typeface="Consolas"/>
              </a:rPr>
              <a:t>Do math</a:t>
            </a:r>
            <a:endParaRPr lang="en-US" sz="3200" b="1">
              <a:latin typeface="Consolas"/>
              <a:cs typeface="Calibri"/>
            </a:endParaRPr>
          </a:p>
          <a:p>
            <a:pPr lvl="1"/>
            <a:r>
              <a:rPr lang="en-US" sz="3200" b="1">
                <a:latin typeface="Consolas"/>
              </a:rPr>
              <a:t>Check if result lands in any char restrictions</a:t>
            </a:r>
            <a:endParaRPr lang="en-US" sz="3200" b="1">
              <a:latin typeface="Consolas"/>
              <a:cs typeface="Calibri"/>
            </a:endParaRPr>
          </a:p>
          <a:p>
            <a:pPr lvl="1"/>
            <a:r>
              <a:rPr lang="en-US" sz="3200" b="1">
                <a:latin typeface="Consolas"/>
              </a:rPr>
              <a:t>(repeat)  </a:t>
            </a:r>
            <a:endParaRPr lang="en-US" sz="3200" b="1">
              <a:latin typeface="Consolas"/>
              <a:cs typeface="Calibri"/>
            </a:endParaRPr>
          </a:p>
          <a:p>
            <a:pPr lvl="1"/>
            <a:r>
              <a:rPr lang="en-US" sz="3200" b="1">
                <a:latin typeface="Consolas"/>
                <a:cs typeface="Calibri"/>
              </a:rPr>
              <a:t>Ensure stack alignment going into main code</a:t>
            </a:r>
          </a:p>
          <a:p>
            <a:endParaRPr lang="en-US" sz="3600" b="1">
              <a:latin typeface="Consolas"/>
              <a:cs typeface="Calibri"/>
            </a:endParaRPr>
          </a:p>
          <a:p>
            <a:pPr lvl="1"/>
            <a:endParaRPr lang="en-US" b="1">
              <a:latin typeface="Consolas"/>
              <a:cs typeface="Calibri"/>
            </a:endParaRPr>
          </a:p>
        </p:txBody>
      </p:sp>
    </p:spTree>
    <p:extLst>
      <p:ext uri="{BB962C8B-B14F-4D97-AF65-F5344CB8AC3E}">
        <p14:creationId xmlns:p14="http://schemas.microsoft.com/office/powerpoint/2010/main" val="34902160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622DF-E00A-4A0D-9E69-DD21651F09B6}"/>
              </a:ext>
            </a:extLst>
          </p:cNvPr>
          <p:cNvSpPr>
            <a:spLocks noGrp="1"/>
          </p:cNvSpPr>
          <p:nvPr>
            <p:ph type="title"/>
          </p:nvPr>
        </p:nvSpPr>
        <p:spPr/>
        <p:txBody>
          <a:bodyPr/>
          <a:lstStyle/>
          <a:p>
            <a:r>
              <a:rPr lang="en-US" b="1" dirty="0" err="1">
                <a:latin typeface="Consolas"/>
                <a:cs typeface="Calibri"/>
              </a:rPr>
              <a:t>en</a:t>
            </a:r>
            <a:r>
              <a:rPr lang="en-US" b="1" dirty="0">
                <a:latin typeface="Consolas"/>
                <a:cs typeface="Calibri"/>
              </a:rPr>
              <a:t>(</a:t>
            </a:r>
            <a:r>
              <a:rPr lang="en-US" b="1" dirty="0" err="1">
                <a:latin typeface="Consolas"/>
                <a:cs typeface="Calibri"/>
              </a:rPr>
              <a:t>coding|crypting</a:t>
            </a:r>
            <a:r>
              <a:rPr lang="en-US" b="1" dirty="0">
                <a:latin typeface="Consolas"/>
                <a:cs typeface="Calibri"/>
              </a:rPr>
              <a:t>) methods:</a:t>
            </a:r>
            <a:br>
              <a:rPr lang="en-US" b="1" dirty="0">
                <a:latin typeface="Consolas"/>
                <a:cs typeface="Calibri"/>
              </a:rPr>
            </a:br>
            <a:r>
              <a:rPr lang="en-US" b="1" dirty="0">
                <a:latin typeface="Consolas"/>
                <a:cs typeface="Calibri"/>
              </a:rPr>
              <a:t>Carving</a:t>
            </a:r>
            <a:endParaRPr lang="en-US" b="1" dirty="0">
              <a:latin typeface="Consolas"/>
              <a:cs typeface="Calibri Light"/>
            </a:endParaRPr>
          </a:p>
        </p:txBody>
      </p:sp>
      <p:sp>
        <p:nvSpPr>
          <p:cNvPr id="3" name="Content Placeholder 2">
            <a:extLst>
              <a:ext uri="{FF2B5EF4-FFF2-40B4-BE49-F238E27FC236}">
                <a16:creationId xmlns:a16="http://schemas.microsoft.com/office/drawing/2014/main" id="{A5F2B3CB-083C-4029-A7C3-07E3528A762F}"/>
              </a:ext>
            </a:extLst>
          </p:cNvPr>
          <p:cNvSpPr>
            <a:spLocks noGrp="1"/>
          </p:cNvSpPr>
          <p:nvPr>
            <p:ph idx="1"/>
          </p:nvPr>
        </p:nvSpPr>
        <p:spPr>
          <a:xfrm>
            <a:off x="838200" y="1825625"/>
            <a:ext cx="10515600" cy="4811413"/>
          </a:xfrm>
        </p:spPr>
        <p:txBody>
          <a:bodyPr vert="horz" lIns="91440" tIns="45720" rIns="91440" bIns="45720" rtlCol="0" anchor="t">
            <a:normAutofit lnSpcReduction="10000"/>
          </a:bodyPr>
          <a:lstStyle/>
          <a:p>
            <a:r>
              <a:rPr lang="en-US" sz="3600" b="1">
                <a:latin typeface="Consolas"/>
              </a:rPr>
              <a:t>Zero out a register for use</a:t>
            </a:r>
            <a:endParaRPr lang="en-US" sz="3200" b="1">
              <a:latin typeface="Consolas"/>
              <a:cs typeface="Calibri"/>
            </a:endParaRPr>
          </a:p>
          <a:p>
            <a:pPr lvl="1"/>
            <a:r>
              <a:rPr lang="en-US" sz="3200" b="1">
                <a:latin typeface="Consolas"/>
                <a:cs typeface="Calibri"/>
              </a:rPr>
              <a:t>XOR method: XOR a register with itself</a:t>
            </a:r>
          </a:p>
          <a:p>
            <a:pPr lvl="1"/>
            <a:r>
              <a:rPr lang="en-US" sz="3200" b="1">
                <a:latin typeface="Consolas"/>
                <a:cs typeface="Calibri"/>
              </a:rPr>
              <a:t>AND method: </a:t>
            </a:r>
          </a:p>
          <a:p>
            <a:pPr marL="914400" lvl="2" indent="0">
              <a:buNone/>
            </a:pPr>
            <a:r>
              <a:rPr lang="en-US" sz="2800" b="1">
                <a:solidFill>
                  <a:srgbClr val="00F64C"/>
                </a:solidFill>
                <a:latin typeface="Consolas"/>
                <a:cs typeface="Calibri"/>
              </a:rPr>
              <a:t>AND EAX,554E4D4A</a:t>
            </a:r>
            <a:br>
              <a:rPr lang="en-US" sz="2800" b="1">
                <a:solidFill>
                  <a:srgbClr val="00F64C"/>
                </a:solidFill>
                <a:latin typeface="Consolas"/>
                <a:cs typeface="Calibri"/>
              </a:rPr>
            </a:br>
            <a:r>
              <a:rPr lang="en-US" sz="2800" b="1">
                <a:solidFill>
                  <a:srgbClr val="00F64C"/>
                </a:solidFill>
                <a:latin typeface="Consolas"/>
                <a:cs typeface="Calibri"/>
              </a:rPr>
              <a:t>AND EAX,2A313235</a:t>
            </a:r>
          </a:p>
          <a:p>
            <a:pPr marL="914400" lvl="2" indent="0">
              <a:buNone/>
            </a:pPr>
            <a:r>
              <a:rPr lang="en-US" sz="2800" b="1">
                <a:solidFill>
                  <a:srgbClr val="00F64C"/>
                </a:solidFill>
                <a:ea typeface="+mn-lt"/>
                <a:cs typeface="+mn-lt"/>
              </a:rPr>
              <a:t>01010101010011100100110101001010</a:t>
            </a:r>
            <a:br>
              <a:rPr lang="en-US" sz="2800" b="1">
                <a:solidFill>
                  <a:srgbClr val="00F64C"/>
                </a:solidFill>
                <a:ea typeface="+mn-lt"/>
                <a:cs typeface="+mn-lt"/>
              </a:rPr>
            </a:br>
            <a:r>
              <a:rPr lang="en-US" sz="2800" b="1">
                <a:solidFill>
                  <a:srgbClr val="00F64C"/>
                </a:solidFill>
                <a:ea typeface="+mn-lt"/>
                <a:cs typeface="+mn-lt"/>
              </a:rPr>
              <a:t>00101010001100010011001000110101</a:t>
            </a:r>
            <a:br>
              <a:rPr lang="en-US" sz="2800" b="1">
                <a:solidFill>
                  <a:srgbClr val="00F64C"/>
                </a:solidFill>
                <a:ea typeface="+mn-lt"/>
                <a:cs typeface="+mn-lt"/>
              </a:rPr>
            </a:br>
            <a:r>
              <a:rPr lang="en-US" sz="2800" b="1">
                <a:solidFill>
                  <a:srgbClr val="00F64C"/>
                </a:solidFill>
                <a:ea typeface="+mn-lt"/>
                <a:cs typeface="+mn-lt"/>
              </a:rPr>
              <a:t>-----------------------------------------------------</a:t>
            </a:r>
            <a:br>
              <a:rPr lang="en-US" sz="2800" b="1">
                <a:solidFill>
                  <a:srgbClr val="00F64C"/>
                </a:solidFill>
                <a:ea typeface="+mn-lt"/>
                <a:cs typeface="+mn-lt"/>
              </a:rPr>
            </a:br>
            <a:r>
              <a:rPr lang="en-US" sz="2800" b="1">
                <a:solidFill>
                  <a:srgbClr val="00F64C"/>
                </a:solidFill>
                <a:ea typeface="+mn-lt"/>
                <a:cs typeface="+mn-lt"/>
              </a:rPr>
              <a:t>00000000000000000000000000000000</a:t>
            </a:r>
            <a:endParaRPr lang="en-US" b="1">
              <a:solidFill>
                <a:srgbClr val="FFFFFF"/>
              </a:solidFill>
              <a:cs typeface="Calibri" panose="020F0502020204030204"/>
            </a:endParaRPr>
          </a:p>
          <a:p>
            <a:pPr marL="914400" lvl="2" indent="0">
              <a:buNone/>
            </a:pPr>
            <a:endParaRPr lang="en-US" sz="2800" b="1">
              <a:solidFill>
                <a:srgbClr val="00F64C"/>
              </a:solidFill>
              <a:latin typeface="Consolas"/>
              <a:cs typeface="Calibri"/>
            </a:endParaRPr>
          </a:p>
          <a:p>
            <a:pPr lvl="1"/>
            <a:r>
              <a:rPr lang="en-US" sz="3200" b="1">
                <a:latin typeface="Consolas"/>
                <a:cs typeface="Calibri"/>
              </a:rPr>
              <a:t>Sky is the limit</a:t>
            </a:r>
          </a:p>
          <a:p>
            <a:pPr lvl="1"/>
            <a:endParaRPr lang="en-US" b="1">
              <a:latin typeface="Consolas"/>
              <a:cs typeface="Calibri"/>
            </a:endParaRPr>
          </a:p>
        </p:txBody>
      </p:sp>
    </p:spTree>
    <p:extLst>
      <p:ext uri="{BB962C8B-B14F-4D97-AF65-F5344CB8AC3E}">
        <p14:creationId xmlns:p14="http://schemas.microsoft.com/office/powerpoint/2010/main" val="381753228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622DF-E00A-4A0D-9E69-DD21651F09B6}"/>
              </a:ext>
            </a:extLst>
          </p:cNvPr>
          <p:cNvSpPr>
            <a:spLocks noGrp="1"/>
          </p:cNvSpPr>
          <p:nvPr>
            <p:ph type="title"/>
          </p:nvPr>
        </p:nvSpPr>
        <p:spPr/>
        <p:txBody>
          <a:bodyPr/>
          <a:lstStyle/>
          <a:p>
            <a:r>
              <a:rPr lang="en-US" b="1" dirty="0" err="1">
                <a:latin typeface="Consolas"/>
                <a:cs typeface="Calibri"/>
              </a:rPr>
              <a:t>en</a:t>
            </a:r>
            <a:r>
              <a:rPr lang="en-US" b="1" dirty="0">
                <a:latin typeface="Consolas"/>
                <a:cs typeface="Calibri"/>
              </a:rPr>
              <a:t>(</a:t>
            </a:r>
            <a:r>
              <a:rPr lang="en-US" b="1" dirty="0" err="1">
                <a:latin typeface="Consolas"/>
                <a:cs typeface="Calibri"/>
              </a:rPr>
              <a:t>coding|crypting</a:t>
            </a:r>
            <a:r>
              <a:rPr lang="en-US" b="1" dirty="0">
                <a:latin typeface="Consolas"/>
                <a:cs typeface="Calibri"/>
              </a:rPr>
              <a:t>) methods:</a:t>
            </a:r>
            <a:br>
              <a:rPr lang="en-US" b="1" dirty="0">
                <a:latin typeface="Consolas"/>
                <a:cs typeface="Calibri"/>
              </a:rPr>
            </a:br>
            <a:r>
              <a:rPr lang="en-US" b="1" dirty="0">
                <a:latin typeface="Consolas"/>
                <a:cs typeface="Calibri"/>
              </a:rPr>
              <a:t>Carving</a:t>
            </a:r>
            <a:endParaRPr lang="en-US" b="1" dirty="0">
              <a:latin typeface="Consolas"/>
              <a:cs typeface="Calibri Light"/>
            </a:endParaRPr>
          </a:p>
        </p:txBody>
      </p:sp>
      <p:sp>
        <p:nvSpPr>
          <p:cNvPr id="3" name="Content Placeholder 2">
            <a:extLst>
              <a:ext uri="{FF2B5EF4-FFF2-40B4-BE49-F238E27FC236}">
                <a16:creationId xmlns:a16="http://schemas.microsoft.com/office/drawing/2014/main" id="{A5F2B3CB-083C-4029-A7C3-07E3528A762F}"/>
              </a:ext>
            </a:extLst>
          </p:cNvPr>
          <p:cNvSpPr>
            <a:spLocks noGrp="1"/>
          </p:cNvSpPr>
          <p:nvPr>
            <p:ph idx="1"/>
          </p:nvPr>
        </p:nvSpPr>
        <p:spPr>
          <a:xfrm>
            <a:off x="838200" y="1825625"/>
            <a:ext cx="10515600" cy="4912054"/>
          </a:xfrm>
        </p:spPr>
        <p:txBody>
          <a:bodyPr vert="horz" lIns="91440" tIns="45720" rIns="91440" bIns="45720" rtlCol="0" anchor="t">
            <a:normAutofit/>
          </a:bodyPr>
          <a:lstStyle/>
          <a:p>
            <a:r>
              <a:rPr lang="en-US" sz="3600" b="1">
                <a:latin typeface="Consolas"/>
              </a:rPr>
              <a:t>Determine values to encode and jump them into 4 byte chunks and then d</a:t>
            </a:r>
            <a:r>
              <a:rPr lang="en-US" sz="3200" b="1">
                <a:latin typeface="Consolas"/>
                <a:cs typeface="Calibri"/>
              </a:rPr>
              <a:t>o math</a:t>
            </a:r>
            <a:endParaRPr lang="en-US" b="1">
              <a:latin typeface="Consolas"/>
              <a:cs typeface="Calibri"/>
            </a:endParaRPr>
          </a:p>
          <a:p>
            <a:pPr marL="0" indent="0">
              <a:buNone/>
            </a:pPr>
            <a:endParaRPr lang="en-US" sz="3200">
              <a:ea typeface="+mn-lt"/>
              <a:cs typeface="+mn-lt"/>
            </a:endParaRPr>
          </a:p>
          <a:p>
            <a:pPr marL="0" indent="0">
              <a:buNone/>
            </a:pPr>
            <a:r>
              <a:rPr lang="en-US" sz="3600" b="1">
                <a:solidFill>
                  <a:srgbClr val="00F64C"/>
                </a:solidFill>
                <a:ea typeface="+mn-lt"/>
                <a:cs typeface="+mn-lt"/>
              </a:rPr>
              <a:t>Example:  </a:t>
            </a:r>
          </a:p>
          <a:p>
            <a:pPr marL="0" indent="0">
              <a:buNone/>
            </a:pPr>
            <a:r>
              <a:rPr lang="en-US" sz="3600" b="1">
                <a:solidFill>
                  <a:srgbClr val="00F64C"/>
                </a:solidFill>
                <a:ea typeface="+mn-lt"/>
                <a:cs typeface="+mn-lt"/>
              </a:rPr>
              <a:t>\x32\x30\x32\x30</a:t>
            </a:r>
          </a:p>
          <a:p>
            <a:pPr marL="0" indent="0">
              <a:buNone/>
            </a:pPr>
            <a:r>
              <a:rPr lang="en-US" sz="3600" b="1">
                <a:solidFill>
                  <a:srgbClr val="00F64C"/>
                </a:solidFill>
                <a:ea typeface="+mn-lt"/>
                <a:cs typeface="+mn-lt"/>
              </a:rPr>
              <a:t>\x43\x6f\x6e\x20</a:t>
            </a:r>
          </a:p>
          <a:p>
            <a:pPr marL="0" indent="0">
              <a:buNone/>
            </a:pPr>
            <a:r>
              <a:rPr lang="en-US" sz="3600" b="1">
                <a:solidFill>
                  <a:srgbClr val="00F64C"/>
                </a:solidFill>
                <a:ea typeface="+mn-lt"/>
                <a:cs typeface="+mn-lt"/>
              </a:rPr>
              <a:t>\x53\x65\x63\x20</a:t>
            </a:r>
          </a:p>
          <a:p>
            <a:pPr marL="0" indent="0">
              <a:buNone/>
            </a:pPr>
            <a:r>
              <a:rPr lang="en-US" sz="3600" b="1">
                <a:solidFill>
                  <a:srgbClr val="00F64C"/>
                </a:solidFill>
                <a:ea typeface="+mn-lt"/>
                <a:cs typeface="+mn-lt"/>
              </a:rPr>
              <a:t>\x56\x65\x74\x20</a:t>
            </a:r>
          </a:p>
        </p:txBody>
      </p:sp>
    </p:spTree>
    <p:extLst>
      <p:ext uri="{BB962C8B-B14F-4D97-AF65-F5344CB8AC3E}">
        <p14:creationId xmlns:p14="http://schemas.microsoft.com/office/powerpoint/2010/main" val="123094842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622DF-E00A-4A0D-9E69-DD21651F09B6}"/>
              </a:ext>
            </a:extLst>
          </p:cNvPr>
          <p:cNvSpPr>
            <a:spLocks noGrp="1"/>
          </p:cNvSpPr>
          <p:nvPr>
            <p:ph type="title"/>
          </p:nvPr>
        </p:nvSpPr>
        <p:spPr/>
        <p:txBody>
          <a:bodyPr/>
          <a:lstStyle/>
          <a:p>
            <a:r>
              <a:rPr lang="en-US" b="1" dirty="0" err="1">
                <a:latin typeface="Consolas"/>
                <a:cs typeface="Calibri"/>
              </a:rPr>
              <a:t>en</a:t>
            </a:r>
            <a:r>
              <a:rPr lang="en-US" b="1" dirty="0">
                <a:latin typeface="Consolas"/>
                <a:cs typeface="Calibri"/>
              </a:rPr>
              <a:t>(</a:t>
            </a:r>
            <a:r>
              <a:rPr lang="en-US" b="1" dirty="0" err="1">
                <a:latin typeface="Consolas"/>
                <a:cs typeface="Calibri"/>
              </a:rPr>
              <a:t>coding|crypting</a:t>
            </a:r>
            <a:r>
              <a:rPr lang="en-US" b="1" dirty="0">
                <a:latin typeface="Consolas"/>
                <a:cs typeface="Calibri"/>
              </a:rPr>
              <a:t>) methods:</a:t>
            </a:r>
            <a:br>
              <a:rPr lang="en-US" b="1" dirty="0">
                <a:latin typeface="Consolas"/>
                <a:cs typeface="Calibri"/>
              </a:rPr>
            </a:br>
            <a:r>
              <a:rPr lang="en-US" b="1" dirty="0">
                <a:latin typeface="Consolas"/>
                <a:cs typeface="Calibri"/>
              </a:rPr>
              <a:t>Carving</a:t>
            </a:r>
            <a:endParaRPr lang="en-US" b="1" dirty="0">
              <a:latin typeface="Consolas"/>
              <a:cs typeface="Calibri Light"/>
            </a:endParaRPr>
          </a:p>
        </p:txBody>
      </p:sp>
      <p:sp>
        <p:nvSpPr>
          <p:cNvPr id="3" name="Content Placeholder 2">
            <a:extLst>
              <a:ext uri="{FF2B5EF4-FFF2-40B4-BE49-F238E27FC236}">
                <a16:creationId xmlns:a16="http://schemas.microsoft.com/office/drawing/2014/main" id="{A5F2B3CB-083C-4029-A7C3-07E3528A762F}"/>
              </a:ext>
            </a:extLst>
          </p:cNvPr>
          <p:cNvSpPr>
            <a:spLocks noGrp="1"/>
          </p:cNvSpPr>
          <p:nvPr>
            <p:ph idx="1"/>
          </p:nvPr>
        </p:nvSpPr>
        <p:spPr>
          <a:xfrm>
            <a:off x="176842" y="1825625"/>
            <a:ext cx="11665788" cy="4912054"/>
          </a:xfrm>
        </p:spPr>
        <p:txBody>
          <a:bodyPr vert="horz" lIns="91440" tIns="45720" rIns="91440" bIns="45720" rtlCol="0" anchor="t">
            <a:normAutofit fontScale="85000" lnSpcReduction="20000"/>
          </a:bodyPr>
          <a:lstStyle/>
          <a:p>
            <a:r>
              <a:rPr lang="en-US" sz="3600" b="1">
                <a:latin typeface="Consolas"/>
              </a:rPr>
              <a:t>Math: "Wrap around" trick</a:t>
            </a:r>
            <a:endParaRPr lang="en-US" b="1">
              <a:solidFill>
                <a:srgbClr val="FFFFFF"/>
              </a:solidFill>
              <a:latin typeface="Consolas"/>
              <a:cs typeface="Calibri"/>
            </a:endParaRPr>
          </a:p>
          <a:p>
            <a:r>
              <a:rPr lang="en-US" sz="3600" b="1">
                <a:solidFill>
                  <a:srgbClr val="FFFFFF"/>
                </a:solidFill>
                <a:latin typeface="Consolas"/>
                <a:cs typeface="Calibri"/>
              </a:rPr>
              <a:t>Sub your target value from zero, </a:t>
            </a:r>
            <a:r>
              <a:rPr lang="en-US" sz="3600" b="1">
                <a:latin typeface="Consolas"/>
                <a:cs typeface="Calibri"/>
              </a:rPr>
              <a:t>then divide the &lt;comp target&gt; into 2-4 number of SUB operations</a:t>
            </a:r>
            <a:endParaRPr lang="en-US" sz="3200" b="1">
              <a:solidFill>
                <a:srgbClr val="00B0F0"/>
              </a:solidFill>
              <a:latin typeface="Consolas"/>
              <a:cs typeface="Calibri"/>
            </a:endParaRPr>
          </a:p>
          <a:p>
            <a:pPr lvl="1"/>
            <a:r>
              <a:rPr lang="en-US" sz="2800" b="1">
                <a:solidFill>
                  <a:srgbClr val="FF0000"/>
                </a:solidFill>
                <a:latin typeface="Consolas"/>
                <a:cs typeface="Calibri"/>
              </a:rPr>
              <a:t>0</a:t>
            </a:r>
            <a:r>
              <a:rPr lang="en-US" sz="2800" b="1">
                <a:solidFill>
                  <a:srgbClr val="00F64C"/>
                </a:solidFill>
                <a:latin typeface="Consolas"/>
                <a:cs typeface="Calibri"/>
              </a:rPr>
              <a:t> - &lt;target&gt; =  </a:t>
            </a:r>
            <a:r>
              <a:rPr lang="en-US" sz="2800" b="1">
                <a:solidFill>
                  <a:srgbClr val="00B0F0"/>
                </a:solidFill>
                <a:latin typeface="Consolas"/>
                <a:cs typeface="Calibri"/>
              </a:rPr>
              <a:t>&lt;computation target&gt;</a:t>
            </a:r>
            <a:endParaRPr lang="en-US" sz="2800" b="1">
              <a:solidFill>
                <a:srgbClr val="00B0F0"/>
              </a:solidFill>
              <a:latin typeface="Consolas"/>
              <a:ea typeface="+mn-lt"/>
              <a:cs typeface="+mn-lt"/>
            </a:endParaRPr>
          </a:p>
          <a:p>
            <a:pPr lvl="1"/>
            <a:r>
              <a:rPr lang="en-US" sz="2800" b="1">
                <a:solidFill>
                  <a:srgbClr val="FF0000"/>
                </a:solidFill>
                <a:latin typeface="Consolas"/>
                <a:ea typeface="+mn-lt"/>
                <a:cs typeface="+mn-lt"/>
              </a:rPr>
              <a:t>0</a:t>
            </a:r>
            <a:r>
              <a:rPr lang="en-US" sz="2800" b="1">
                <a:solidFill>
                  <a:srgbClr val="00F64C"/>
                </a:solidFill>
                <a:latin typeface="Consolas"/>
                <a:ea typeface="+mn-lt"/>
                <a:cs typeface="+mn-lt"/>
              </a:rPr>
              <a:t> – 20 74 65 56  = </a:t>
            </a:r>
            <a:r>
              <a:rPr lang="en-US" sz="2800" b="1">
                <a:solidFill>
                  <a:srgbClr val="00B0F0"/>
                </a:solidFill>
                <a:latin typeface="Consolas"/>
                <a:ea typeface="+mn-lt"/>
                <a:cs typeface="+mn-lt"/>
              </a:rPr>
              <a:t>DF 8B 9A AA    </a:t>
            </a:r>
            <a:endParaRPr lang="en-US">
              <a:latin typeface="Calibri" panose="020F0502020204030204"/>
              <a:cs typeface="Calibri"/>
            </a:endParaRPr>
          </a:p>
          <a:p>
            <a:pPr lvl="1"/>
            <a:endParaRPr lang="en-US" sz="2800" b="1">
              <a:solidFill>
                <a:srgbClr val="00B0F0"/>
              </a:solidFill>
              <a:latin typeface="Consolas"/>
              <a:cs typeface="Calibri"/>
            </a:endParaRPr>
          </a:p>
          <a:p>
            <a:pPr marL="457200" lvl="1" indent="0">
              <a:buNone/>
            </a:pPr>
            <a:r>
              <a:rPr lang="en-US" sz="2800" b="1">
                <a:latin typeface="Consolas"/>
                <a:cs typeface="Calibri"/>
              </a:rPr>
              <a:t>                  </a:t>
            </a:r>
            <a:r>
              <a:rPr lang="en-US" sz="2800" b="1">
                <a:solidFill>
                  <a:srgbClr val="00B0F0"/>
                </a:solidFill>
                <a:latin typeface="Consolas"/>
                <a:cs typeface="Calibri"/>
              </a:rPr>
              <a:t>DF</a:t>
            </a:r>
            <a:r>
              <a:rPr lang="en-US" sz="2800" b="1">
                <a:solidFill>
                  <a:srgbClr val="00B0F0"/>
                </a:solidFill>
                <a:latin typeface="Consolas"/>
                <a:ea typeface="+mn-lt"/>
                <a:cs typeface="+mn-lt"/>
              </a:rPr>
              <a:t> 8B 9A AA</a:t>
            </a:r>
            <a:r>
              <a:rPr lang="en-US" sz="2800" b="1">
                <a:latin typeface="Consolas"/>
                <a:ea typeface="+mn-lt"/>
                <a:cs typeface="+mn-lt"/>
              </a:rPr>
              <a:t>      </a:t>
            </a:r>
            <a:r>
              <a:rPr lang="en-US" sz="2800" b="1">
                <a:solidFill>
                  <a:srgbClr val="FFFFFF"/>
                </a:solidFill>
                <a:latin typeface="Consolas"/>
                <a:ea typeface="+mn-lt"/>
                <a:cs typeface="+mn-lt"/>
              </a:rPr>
              <a:t>  </a:t>
            </a:r>
            <a:r>
              <a:rPr lang="en-US" sz="2800" b="1">
                <a:solidFill>
                  <a:srgbClr val="FF0000"/>
                </a:solidFill>
                <a:latin typeface="Consolas"/>
                <a:ea typeface="+mn-lt"/>
                <a:cs typeface="+mn-lt"/>
              </a:rPr>
              <a:t>00 00 00 00</a:t>
            </a:r>
            <a:endParaRPr lang="en-US" sz="2800" b="1">
              <a:solidFill>
                <a:srgbClr val="FF0000"/>
              </a:solidFill>
              <a:latin typeface="Consolas"/>
              <a:cs typeface="Calibri"/>
            </a:endParaRPr>
          </a:p>
          <a:p>
            <a:pPr marL="457200" lvl="1" indent="0">
              <a:buNone/>
            </a:pPr>
            <a:r>
              <a:rPr lang="en-US" sz="2800" b="1">
                <a:latin typeface="Consolas"/>
                <a:ea typeface="+mn-lt"/>
                <a:cs typeface="+mn-lt"/>
              </a:rPr>
              <a:t>              SUB 6E 44 4C 54    SUB 6E 44 4C 54 </a:t>
            </a:r>
          </a:p>
          <a:p>
            <a:pPr marL="457200" lvl="1" indent="0">
              <a:buNone/>
            </a:pPr>
            <a:r>
              <a:rPr lang="en-US" sz="2800" b="1">
                <a:latin typeface="Consolas"/>
                <a:ea typeface="+mn-lt"/>
                <a:cs typeface="+mn-lt"/>
              </a:rPr>
              <a:t>              SUB 6E 44 4C 54    SUB 6E 44 4C 54 </a:t>
            </a:r>
            <a:endParaRPr lang="en-US" sz="2800" b="1">
              <a:latin typeface="Consolas"/>
              <a:cs typeface="Calibri" panose="020F0502020204030204"/>
            </a:endParaRPr>
          </a:p>
          <a:p>
            <a:pPr marL="457200" lvl="1" indent="0">
              <a:buNone/>
            </a:pPr>
            <a:r>
              <a:rPr lang="en-US" sz="2800" b="1">
                <a:solidFill>
                  <a:srgbClr val="FF0000"/>
                </a:solidFill>
                <a:latin typeface="Consolas"/>
                <a:ea typeface="+mn-lt"/>
                <a:cs typeface="+mn-lt"/>
              </a:rPr>
              <a:t>00 00 00 00 </a:t>
            </a:r>
            <a:r>
              <a:rPr lang="en-US" sz="2800" b="1">
                <a:latin typeface="Consolas"/>
                <a:ea typeface="+mn-lt"/>
                <a:cs typeface="+mn-lt"/>
              </a:rPr>
              <a:t># SUB 03 03 02 02    SUB 03 03 02 02 # </a:t>
            </a:r>
            <a:r>
              <a:rPr lang="en-US" sz="2800" b="1">
                <a:solidFill>
                  <a:srgbClr val="00F64C"/>
                </a:solidFill>
                <a:latin typeface="Consolas"/>
                <a:ea typeface="+mn-lt"/>
                <a:cs typeface="+mn-lt"/>
              </a:rPr>
              <a:t>20 74 65 56</a:t>
            </a:r>
            <a:endParaRPr lang="en-US" sz="2800" b="1">
              <a:latin typeface="Consolas"/>
              <a:cs typeface="Calibri"/>
            </a:endParaRPr>
          </a:p>
          <a:p>
            <a:pPr marL="457200" lvl="1" indent="0">
              <a:buNone/>
            </a:pPr>
            <a:endParaRPr lang="en-US" sz="2800" b="1">
              <a:solidFill>
                <a:srgbClr val="00F64C"/>
              </a:solidFill>
              <a:latin typeface="Consolas"/>
              <a:ea typeface="+mn-lt"/>
              <a:cs typeface="+mn-lt"/>
            </a:endParaRPr>
          </a:p>
          <a:p>
            <a:r>
              <a:rPr lang="en-US" sz="3600">
                <a:ea typeface="+mn-lt"/>
                <a:cs typeface="+mn-lt"/>
              </a:rPr>
              <a:t>https://vellosec.net/blog/exploit-dev/carving-shellcode-using-restrictive-character-sets/</a:t>
            </a:r>
            <a:endParaRPr lang="en-US" sz="3600" b="1">
              <a:latin typeface="Calibri"/>
              <a:cs typeface="Calibri"/>
            </a:endParaRPr>
          </a:p>
        </p:txBody>
      </p:sp>
    </p:spTree>
    <p:extLst>
      <p:ext uri="{BB962C8B-B14F-4D97-AF65-F5344CB8AC3E}">
        <p14:creationId xmlns:p14="http://schemas.microsoft.com/office/powerpoint/2010/main" val="311419472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622DF-E00A-4A0D-9E69-DD21651F09B6}"/>
              </a:ext>
            </a:extLst>
          </p:cNvPr>
          <p:cNvSpPr>
            <a:spLocks noGrp="1"/>
          </p:cNvSpPr>
          <p:nvPr>
            <p:ph type="title"/>
          </p:nvPr>
        </p:nvSpPr>
        <p:spPr/>
        <p:txBody>
          <a:bodyPr/>
          <a:lstStyle/>
          <a:p>
            <a:r>
              <a:rPr lang="en-US" b="1" dirty="0" err="1">
                <a:latin typeface="Consolas"/>
                <a:cs typeface="Calibri"/>
              </a:rPr>
              <a:t>en</a:t>
            </a:r>
            <a:r>
              <a:rPr lang="en-US" b="1" dirty="0">
                <a:latin typeface="Consolas"/>
                <a:cs typeface="Calibri"/>
              </a:rPr>
              <a:t>(</a:t>
            </a:r>
            <a:r>
              <a:rPr lang="en-US" b="1" dirty="0" err="1">
                <a:latin typeface="Consolas"/>
                <a:cs typeface="Calibri"/>
              </a:rPr>
              <a:t>coding|crypting</a:t>
            </a:r>
            <a:r>
              <a:rPr lang="en-US" b="1" dirty="0">
                <a:latin typeface="Consolas"/>
                <a:cs typeface="Calibri"/>
              </a:rPr>
              <a:t>) methods:</a:t>
            </a:r>
            <a:br>
              <a:rPr lang="en-US" b="1" dirty="0">
                <a:latin typeface="Consolas"/>
                <a:cs typeface="Calibri"/>
              </a:rPr>
            </a:br>
            <a:r>
              <a:rPr lang="en-US" b="1" dirty="0">
                <a:latin typeface="Consolas"/>
                <a:cs typeface="Calibri"/>
              </a:rPr>
              <a:t>Carving</a:t>
            </a:r>
            <a:endParaRPr lang="en-US" b="1" dirty="0">
              <a:latin typeface="Consolas"/>
              <a:cs typeface="Calibri Light"/>
            </a:endParaRPr>
          </a:p>
        </p:txBody>
      </p:sp>
      <p:sp>
        <p:nvSpPr>
          <p:cNvPr id="3" name="Content Placeholder 2">
            <a:extLst>
              <a:ext uri="{FF2B5EF4-FFF2-40B4-BE49-F238E27FC236}">
                <a16:creationId xmlns:a16="http://schemas.microsoft.com/office/drawing/2014/main" id="{A5F2B3CB-083C-4029-A7C3-07E3528A762F}"/>
              </a:ext>
            </a:extLst>
          </p:cNvPr>
          <p:cNvSpPr>
            <a:spLocks noGrp="1"/>
          </p:cNvSpPr>
          <p:nvPr>
            <p:ph idx="1"/>
          </p:nvPr>
        </p:nvSpPr>
        <p:spPr>
          <a:xfrm>
            <a:off x="349370" y="1825625"/>
            <a:ext cx="11780806" cy="4868922"/>
          </a:xfrm>
        </p:spPr>
        <p:txBody>
          <a:bodyPr vert="horz" lIns="91440" tIns="45720" rIns="91440" bIns="45720" rtlCol="0" anchor="t">
            <a:normAutofit fontScale="85000" lnSpcReduction="10000"/>
          </a:bodyPr>
          <a:lstStyle/>
          <a:p>
            <a:pPr marL="0" indent="0">
              <a:buNone/>
            </a:pPr>
            <a:r>
              <a:rPr lang="en-US" sz="3200" b="1" dirty="0" err="1">
                <a:latin typeface="Consolas"/>
                <a:ea typeface="+mn-lt"/>
                <a:cs typeface="+mn-lt"/>
              </a:rPr>
              <a:t>root@kali</a:t>
            </a:r>
            <a:r>
              <a:rPr lang="en-US" sz="3200" b="1" dirty="0">
                <a:latin typeface="Consolas"/>
                <a:ea typeface="+mn-lt"/>
                <a:cs typeface="+mn-lt"/>
              </a:rPr>
              <a:t>:~/Slink# </a:t>
            </a:r>
            <a:r>
              <a:rPr lang="en-US" sz="3200" b="1" dirty="0">
                <a:solidFill>
                  <a:srgbClr val="00B0F0"/>
                </a:solidFill>
                <a:latin typeface="Consolas"/>
                <a:ea typeface="+mn-lt"/>
                <a:cs typeface="+mn-lt"/>
              </a:rPr>
              <a:t>./Slink.py</a:t>
            </a:r>
            <a:endParaRPr lang="en-US" sz="3200" b="1" dirty="0">
              <a:solidFill>
                <a:srgbClr val="00B0F0"/>
              </a:solidFill>
              <a:latin typeface="Consolas"/>
              <a:cs typeface="Calibri"/>
            </a:endParaRPr>
          </a:p>
          <a:p>
            <a:pPr marL="0" indent="0">
              <a:buNone/>
            </a:pPr>
            <a:r>
              <a:rPr lang="en-US" sz="3200" b="1" dirty="0" err="1">
                <a:latin typeface="Consolas"/>
                <a:ea typeface="+mn-lt"/>
                <a:cs typeface="+mn-lt"/>
              </a:rPr>
              <a:t>buf</a:t>
            </a:r>
            <a:r>
              <a:rPr lang="en-US" sz="3200" b="1" dirty="0">
                <a:latin typeface="Consolas"/>
                <a:ea typeface="+mn-lt"/>
                <a:cs typeface="+mn-lt"/>
              </a:rPr>
              <a:t> += "\x25\x4A\x4D\x4E\x55" ## and  </a:t>
            </a:r>
            <a:r>
              <a:rPr lang="en-US" sz="3200" b="1" dirty="0" err="1">
                <a:latin typeface="Consolas"/>
                <a:ea typeface="+mn-lt"/>
                <a:cs typeface="+mn-lt"/>
              </a:rPr>
              <a:t>eax</a:t>
            </a:r>
            <a:r>
              <a:rPr lang="en-US" sz="3200" b="1" dirty="0">
                <a:latin typeface="Consolas"/>
                <a:ea typeface="+mn-lt"/>
                <a:cs typeface="+mn-lt"/>
              </a:rPr>
              <a:t>, 0x554e4d4a</a:t>
            </a:r>
            <a:endParaRPr lang="en-US" b="1" dirty="0">
              <a:latin typeface="Consolas"/>
            </a:endParaRPr>
          </a:p>
          <a:p>
            <a:pPr marL="0" indent="0">
              <a:buNone/>
            </a:pPr>
            <a:r>
              <a:rPr lang="en-US" sz="3200" b="1" dirty="0" err="1">
                <a:latin typeface="Consolas"/>
                <a:ea typeface="+mn-lt"/>
                <a:cs typeface="+mn-lt"/>
              </a:rPr>
              <a:t>buf</a:t>
            </a:r>
            <a:r>
              <a:rPr lang="en-US" sz="3200" b="1" dirty="0">
                <a:latin typeface="Consolas"/>
                <a:ea typeface="+mn-lt"/>
                <a:cs typeface="+mn-lt"/>
              </a:rPr>
              <a:t> += "\x25\x35\x32\x31\x2A" ## and  </a:t>
            </a:r>
            <a:r>
              <a:rPr lang="en-US" sz="3200" b="1" dirty="0" err="1">
                <a:latin typeface="Consolas"/>
                <a:ea typeface="+mn-lt"/>
                <a:cs typeface="+mn-lt"/>
              </a:rPr>
              <a:t>eax</a:t>
            </a:r>
            <a:r>
              <a:rPr lang="en-US" sz="3200" b="1" dirty="0">
                <a:latin typeface="Consolas"/>
                <a:ea typeface="+mn-lt"/>
                <a:cs typeface="+mn-lt"/>
              </a:rPr>
              <a:t>, 0x2a313235</a:t>
            </a:r>
            <a:endParaRPr lang="en-US" b="1" dirty="0">
              <a:latin typeface="Consolas"/>
            </a:endParaRPr>
          </a:p>
          <a:p>
            <a:pPr marL="0" indent="0">
              <a:buNone/>
            </a:pPr>
            <a:r>
              <a:rPr lang="en-US" sz="3200" b="1" dirty="0" err="1">
                <a:latin typeface="Consolas"/>
                <a:ea typeface="+mn-lt"/>
                <a:cs typeface="+mn-lt"/>
              </a:rPr>
              <a:t>buf</a:t>
            </a:r>
            <a:r>
              <a:rPr lang="en-US" sz="3200" b="1" dirty="0">
                <a:latin typeface="Consolas"/>
                <a:ea typeface="+mn-lt"/>
                <a:cs typeface="+mn-lt"/>
              </a:rPr>
              <a:t> += "\x05\x33\x33\x32\x10" ## add  </a:t>
            </a:r>
            <a:r>
              <a:rPr lang="en-US" sz="3200" b="1" dirty="0" err="1">
                <a:latin typeface="Consolas"/>
                <a:ea typeface="+mn-lt"/>
                <a:cs typeface="+mn-lt"/>
              </a:rPr>
              <a:t>eax</a:t>
            </a:r>
            <a:r>
              <a:rPr lang="en-US" sz="3200" b="1" dirty="0">
                <a:latin typeface="Consolas"/>
                <a:ea typeface="+mn-lt"/>
                <a:cs typeface="+mn-lt"/>
              </a:rPr>
              <a:t>, 0x10323333</a:t>
            </a:r>
            <a:endParaRPr lang="en-US" b="1" dirty="0">
              <a:latin typeface="Consolas"/>
            </a:endParaRPr>
          </a:p>
          <a:p>
            <a:pPr marL="0" indent="0">
              <a:buNone/>
            </a:pPr>
            <a:r>
              <a:rPr lang="en-US" sz="3200" b="1" dirty="0" err="1">
                <a:latin typeface="Consolas"/>
                <a:ea typeface="+mn-lt"/>
                <a:cs typeface="+mn-lt"/>
              </a:rPr>
              <a:t>buf</a:t>
            </a:r>
            <a:r>
              <a:rPr lang="en-US" sz="3200" b="1" dirty="0">
                <a:latin typeface="Consolas"/>
                <a:ea typeface="+mn-lt"/>
                <a:cs typeface="+mn-lt"/>
              </a:rPr>
              <a:t> += "\x05\x23\x32\x42\x10" ## add  </a:t>
            </a:r>
            <a:r>
              <a:rPr lang="en-US" sz="3200" b="1" dirty="0" err="1">
                <a:latin typeface="Consolas"/>
                <a:ea typeface="+mn-lt"/>
                <a:cs typeface="+mn-lt"/>
              </a:rPr>
              <a:t>eax</a:t>
            </a:r>
            <a:r>
              <a:rPr lang="en-US" sz="3200" b="1" dirty="0">
                <a:latin typeface="Consolas"/>
                <a:ea typeface="+mn-lt"/>
                <a:cs typeface="+mn-lt"/>
              </a:rPr>
              <a:t>, 0x10423223</a:t>
            </a:r>
            <a:endParaRPr lang="en-US" b="1" dirty="0">
              <a:latin typeface="Consolas"/>
            </a:endParaRPr>
          </a:p>
          <a:p>
            <a:pPr marL="0" indent="0">
              <a:buNone/>
            </a:pPr>
            <a:r>
              <a:rPr lang="en-US" sz="3200" b="1" dirty="0" err="1">
                <a:latin typeface="Consolas"/>
                <a:ea typeface="+mn-lt"/>
                <a:cs typeface="+mn-lt"/>
              </a:rPr>
              <a:t>buf</a:t>
            </a:r>
            <a:r>
              <a:rPr lang="en-US" sz="3200" b="1" dirty="0">
                <a:latin typeface="Consolas"/>
                <a:ea typeface="+mn-lt"/>
                <a:cs typeface="+mn-lt"/>
              </a:rPr>
              <a:t> += "\x50"                 ## push </a:t>
            </a:r>
            <a:r>
              <a:rPr lang="en-US" sz="3200" b="1" dirty="0" err="1">
                <a:latin typeface="Consolas"/>
                <a:ea typeface="+mn-lt"/>
                <a:cs typeface="+mn-lt"/>
              </a:rPr>
              <a:t>eax</a:t>
            </a:r>
            <a:endParaRPr lang="en-US" dirty="0">
              <a:latin typeface="Consolas"/>
            </a:endParaRPr>
          </a:p>
          <a:p>
            <a:pPr marL="457200" lvl="1" indent="0">
              <a:buNone/>
            </a:pPr>
            <a:endParaRPr lang="en-US" sz="2800" b="1" dirty="0">
              <a:solidFill>
                <a:srgbClr val="00F64C"/>
              </a:solidFill>
              <a:latin typeface="Consolas"/>
              <a:cs typeface="Calibri"/>
            </a:endParaRPr>
          </a:p>
          <a:p>
            <a:pPr marL="0" indent="0">
              <a:buNone/>
            </a:pPr>
            <a:r>
              <a:rPr lang="en-US" sz="3200" b="1" dirty="0">
                <a:latin typeface="Consolas"/>
                <a:cs typeface="Calibri"/>
              </a:rPr>
              <a:t>Value: </a:t>
            </a:r>
            <a:r>
              <a:rPr lang="en-US" sz="3200" b="1" dirty="0">
                <a:solidFill>
                  <a:srgbClr val="00F64C"/>
                </a:solidFill>
                <a:latin typeface="Consolas"/>
                <a:ea typeface="+mn-lt"/>
                <a:cs typeface="+mn-lt"/>
              </a:rPr>
              <a:t>20 74 65 56 ( ' </a:t>
            </a:r>
            <a:r>
              <a:rPr lang="en-US" sz="3200" b="1" dirty="0" err="1">
                <a:solidFill>
                  <a:srgbClr val="00F64C"/>
                </a:solidFill>
                <a:latin typeface="Consolas"/>
                <a:ea typeface="+mn-lt"/>
                <a:cs typeface="+mn-lt"/>
              </a:rPr>
              <a:t>teV</a:t>
            </a:r>
            <a:r>
              <a:rPr lang="en-US" sz="3200" b="1" dirty="0">
                <a:solidFill>
                  <a:srgbClr val="00F64C"/>
                </a:solidFill>
                <a:latin typeface="Consolas"/>
                <a:ea typeface="+mn-lt"/>
                <a:cs typeface="+mn-lt"/>
              </a:rPr>
              <a:t>’  )</a:t>
            </a:r>
          </a:p>
          <a:p>
            <a:pPr marL="0" indent="0">
              <a:buNone/>
            </a:pPr>
            <a:r>
              <a:rPr lang="en-US" sz="3200" b="1" dirty="0">
                <a:solidFill>
                  <a:srgbClr val="00B0F0"/>
                </a:solidFill>
                <a:latin typeface="Consolas"/>
                <a:ea typeface="+mn-lt"/>
                <a:cs typeface="+mn-lt"/>
              </a:rPr>
              <a:t>Slink (ihack4falafel) </a:t>
            </a:r>
            <a:r>
              <a:rPr lang="en-US" sz="3200" b="1" dirty="0">
                <a:solidFill>
                  <a:srgbClr val="00B0F0"/>
                </a:solidFill>
                <a:latin typeface="Consolas"/>
                <a:ea typeface="+mn-lt"/>
                <a:cs typeface="+mn-lt"/>
                <a:hlinkClick r:id="rId2">
                  <a:extLst>
                    <a:ext uri="{A12FA001-AC4F-418D-AE19-62706E023703}">
                      <ahyp:hlinkClr xmlns:ahyp="http://schemas.microsoft.com/office/drawing/2018/hyperlinkcolor" val="tx"/>
                    </a:ext>
                  </a:extLst>
                </a:hlinkClick>
              </a:rPr>
              <a:t>https://github.com/ihack4falafel/Slink</a:t>
            </a:r>
            <a:endParaRPr lang="en-US" sz="3200" b="1" dirty="0">
              <a:solidFill>
                <a:srgbClr val="00B0F0"/>
              </a:solidFill>
              <a:latin typeface="Consolas"/>
              <a:cs typeface="Calibri"/>
            </a:endParaRPr>
          </a:p>
          <a:p>
            <a:pPr marL="0" indent="0">
              <a:buNone/>
            </a:pPr>
            <a:r>
              <a:rPr lang="en-US" sz="3200" b="1" dirty="0">
                <a:solidFill>
                  <a:srgbClr val="00F64C"/>
                </a:solidFill>
                <a:latin typeface="Consolas"/>
                <a:cs typeface="Calibri"/>
              </a:rPr>
              <a:t>* </a:t>
            </a:r>
            <a:r>
              <a:rPr lang="en-US" sz="3200" b="1" dirty="0" err="1">
                <a:solidFill>
                  <a:srgbClr val="00F64C"/>
                </a:solidFill>
                <a:latin typeface="Consolas"/>
                <a:cs typeface="Calibri"/>
              </a:rPr>
              <a:t>Obv</a:t>
            </a:r>
            <a:r>
              <a:rPr lang="en-US" sz="3200" b="1" dirty="0">
                <a:solidFill>
                  <a:srgbClr val="00F64C"/>
                </a:solidFill>
                <a:latin typeface="Consolas"/>
                <a:cs typeface="Calibri"/>
              </a:rPr>
              <a:t>. the original value was fine as-is since we were only pushing readable text onto the stack....</a:t>
            </a:r>
          </a:p>
        </p:txBody>
      </p:sp>
    </p:spTree>
    <p:extLst>
      <p:ext uri="{BB962C8B-B14F-4D97-AF65-F5344CB8AC3E}">
        <p14:creationId xmlns:p14="http://schemas.microsoft.com/office/powerpoint/2010/main" val="16627759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254EAF-B770-4354-849D-1496F94DCFAE}"/>
              </a:ext>
            </a:extLst>
          </p:cNvPr>
          <p:cNvSpPr>
            <a:spLocks noGrp="1"/>
          </p:cNvSpPr>
          <p:nvPr>
            <p:ph type="title"/>
          </p:nvPr>
        </p:nvSpPr>
        <p:spPr>
          <a:xfrm>
            <a:off x="636917" y="422634"/>
            <a:ext cx="11018807" cy="1339940"/>
          </a:xfrm>
        </p:spPr>
        <p:txBody>
          <a:bodyPr/>
          <a:lstStyle/>
          <a:p>
            <a:r>
              <a:rPr lang="en-US" b="1">
                <a:latin typeface="Consolas"/>
                <a:cs typeface="Calibri"/>
              </a:rPr>
              <a:t>en(coding|crypting) methods:</a:t>
            </a:r>
            <a:br>
              <a:rPr lang="en-US" b="1" dirty="0">
                <a:latin typeface="Consolas"/>
                <a:cs typeface="Calibri"/>
              </a:rPr>
            </a:br>
            <a:r>
              <a:rPr lang="en-US" b="1" dirty="0">
                <a:latin typeface="Consolas"/>
                <a:cs typeface="Calibri"/>
              </a:rPr>
              <a:t>Carving</a:t>
            </a:r>
            <a:endParaRPr lang="en-US" dirty="0"/>
          </a:p>
        </p:txBody>
      </p:sp>
      <p:sp>
        <p:nvSpPr>
          <p:cNvPr id="3" name="Content Placeholder 2">
            <a:extLst>
              <a:ext uri="{FF2B5EF4-FFF2-40B4-BE49-F238E27FC236}">
                <a16:creationId xmlns:a16="http://schemas.microsoft.com/office/drawing/2014/main" id="{593F1EB9-4A66-461B-A5BF-75D2D28795B9}"/>
              </a:ext>
            </a:extLst>
          </p:cNvPr>
          <p:cNvSpPr>
            <a:spLocks noGrp="1"/>
          </p:cNvSpPr>
          <p:nvPr>
            <p:ph idx="1"/>
          </p:nvPr>
        </p:nvSpPr>
        <p:spPr>
          <a:xfrm>
            <a:off x="421257" y="2328833"/>
            <a:ext cx="11349486" cy="5127715"/>
          </a:xfrm>
        </p:spPr>
        <p:txBody>
          <a:bodyPr vert="horz" lIns="91440" tIns="45720" rIns="91440" bIns="45720" rtlCol="0" anchor="t">
            <a:normAutofit/>
          </a:bodyPr>
          <a:lstStyle/>
          <a:p>
            <a:r>
              <a:rPr lang="en-US" b="1">
                <a:latin typeface="Consolas"/>
                <a:cs typeface="Calibri"/>
              </a:rPr>
              <a:t>Setting Stack Pointer to Carve Location</a:t>
            </a:r>
          </a:p>
          <a:p>
            <a:pPr lvl="1"/>
            <a:r>
              <a:rPr lang="en-US" sz="2800" b="1">
                <a:latin typeface="Consolas"/>
                <a:cs typeface="Calibri"/>
              </a:rPr>
              <a:t>If restricted to using limited character sets... this encoding method is viable.</a:t>
            </a:r>
          </a:p>
          <a:p>
            <a:pPr lvl="1"/>
            <a:r>
              <a:rPr lang="en-US" sz="2800" b="1">
                <a:latin typeface="Consolas"/>
                <a:cs typeface="Calibri"/>
              </a:rPr>
              <a:t>ESP must be adjusted to a location that will be reached eventually, this can be achieved in a similar manner as "carving" normal values via ADD/SUB + PUSH.</a:t>
            </a:r>
          </a:p>
          <a:p>
            <a:pPr lvl="2"/>
            <a:r>
              <a:rPr lang="en-US" sz="2800" b="1">
                <a:latin typeface="Consolas"/>
                <a:cs typeface="Calibri"/>
              </a:rPr>
              <a:t>PUSH ESP -&gt; POP EAX and reverse</a:t>
            </a:r>
          </a:p>
          <a:p>
            <a:pPr lvl="1"/>
            <a:r>
              <a:rPr lang="en-US" sz="2800" b="1">
                <a:latin typeface="Consolas"/>
                <a:cs typeface="Calibri"/>
              </a:rPr>
              <a:t>Stack will "populate" as values are pushed onto it, and the gap between the Instruction Pointer and the Stack Pointer will shrink.</a:t>
            </a:r>
          </a:p>
        </p:txBody>
      </p:sp>
    </p:spTree>
    <p:extLst>
      <p:ext uri="{BB962C8B-B14F-4D97-AF65-F5344CB8AC3E}">
        <p14:creationId xmlns:p14="http://schemas.microsoft.com/office/powerpoint/2010/main" val="416703530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arving">
            <a:hlinkClick r:id="" action="ppaction://media"/>
            <a:extLst>
              <a:ext uri="{FF2B5EF4-FFF2-40B4-BE49-F238E27FC236}">
                <a16:creationId xmlns:a16="http://schemas.microsoft.com/office/drawing/2014/main" id="{067CFB7B-F92D-4D65-BDD9-666F05583EE0}"/>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09550" y="142875"/>
            <a:ext cx="11334750" cy="6562224"/>
          </a:xfrm>
          <a:prstGeom prst="rect">
            <a:avLst/>
          </a:prstGeom>
        </p:spPr>
      </p:pic>
    </p:spTree>
    <p:extLst>
      <p:ext uri="{BB962C8B-B14F-4D97-AF65-F5344CB8AC3E}">
        <p14:creationId xmlns:p14="http://schemas.microsoft.com/office/powerpoint/2010/main" val="28876372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6166"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254EAF-B770-4354-849D-1496F94DCFAE}"/>
              </a:ext>
            </a:extLst>
          </p:cNvPr>
          <p:cNvSpPr>
            <a:spLocks noGrp="1"/>
          </p:cNvSpPr>
          <p:nvPr>
            <p:ph type="title"/>
          </p:nvPr>
        </p:nvSpPr>
        <p:spPr>
          <a:xfrm>
            <a:off x="636917" y="422634"/>
            <a:ext cx="11018807" cy="1339940"/>
          </a:xfrm>
        </p:spPr>
        <p:txBody>
          <a:bodyPr/>
          <a:lstStyle/>
          <a:p>
            <a:r>
              <a:rPr lang="en-US" b="1" dirty="0" err="1">
                <a:latin typeface="Consolas"/>
                <a:cs typeface="Calibri"/>
              </a:rPr>
              <a:t>en</a:t>
            </a:r>
            <a:r>
              <a:rPr lang="en-US" b="1" dirty="0">
                <a:latin typeface="Consolas"/>
                <a:cs typeface="Calibri"/>
              </a:rPr>
              <a:t>(</a:t>
            </a:r>
            <a:r>
              <a:rPr lang="en-US" b="1" dirty="0" err="1">
                <a:latin typeface="Consolas"/>
                <a:cs typeface="Calibri"/>
              </a:rPr>
              <a:t>coding|crypting</a:t>
            </a:r>
            <a:r>
              <a:rPr lang="en-US" b="1" dirty="0">
                <a:latin typeface="Consolas"/>
                <a:cs typeface="Calibri"/>
              </a:rPr>
              <a:t>) methods:</a:t>
            </a:r>
            <a:br>
              <a:rPr lang="en-US" b="1" dirty="0">
                <a:latin typeface="Consolas"/>
                <a:cs typeface="Calibri"/>
              </a:rPr>
            </a:br>
            <a:r>
              <a:rPr lang="en-US" b="1" dirty="0">
                <a:latin typeface="Consolas"/>
                <a:cs typeface="Calibri"/>
              </a:rPr>
              <a:t>ROP</a:t>
            </a:r>
            <a:endParaRPr lang="en-US" dirty="0"/>
          </a:p>
        </p:txBody>
      </p:sp>
      <p:sp>
        <p:nvSpPr>
          <p:cNvPr id="3" name="Content Placeholder 2">
            <a:extLst>
              <a:ext uri="{FF2B5EF4-FFF2-40B4-BE49-F238E27FC236}">
                <a16:creationId xmlns:a16="http://schemas.microsoft.com/office/drawing/2014/main" id="{593F1EB9-4A66-461B-A5BF-75D2D28795B9}"/>
              </a:ext>
            </a:extLst>
          </p:cNvPr>
          <p:cNvSpPr>
            <a:spLocks noGrp="1"/>
          </p:cNvSpPr>
          <p:nvPr>
            <p:ph idx="1"/>
          </p:nvPr>
        </p:nvSpPr>
        <p:spPr>
          <a:xfrm>
            <a:off x="421257" y="1811248"/>
            <a:ext cx="11349486" cy="5127715"/>
          </a:xfrm>
        </p:spPr>
        <p:txBody>
          <a:bodyPr vert="horz" lIns="91440" tIns="45720" rIns="91440" bIns="45720" rtlCol="0" anchor="t">
            <a:normAutofit/>
          </a:bodyPr>
          <a:lstStyle/>
          <a:p>
            <a:r>
              <a:rPr lang="en-US" b="1" dirty="0">
                <a:latin typeface="Consolas"/>
                <a:cs typeface="Calibri"/>
              </a:rPr>
              <a:t>Overview: ROP(Return-Oriented-Programming) is essentially re-using pre-existing segments of code (which ultimately end in a RET) in a program to facilitate tasks that would otherwise be done with normal shellcode</a:t>
            </a:r>
          </a:p>
          <a:p>
            <a:r>
              <a:rPr lang="en-US" b="1" dirty="0">
                <a:latin typeface="Consolas"/>
                <a:cs typeface="Calibri"/>
              </a:rPr>
              <a:t>ROP “</a:t>
            </a:r>
            <a:r>
              <a:rPr lang="en-US" b="1" dirty="0" err="1">
                <a:latin typeface="Consolas"/>
                <a:cs typeface="Calibri"/>
              </a:rPr>
              <a:t>Gadet</a:t>
            </a:r>
            <a:r>
              <a:rPr lang="en-US" b="1" dirty="0">
                <a:latin typeface="Consolas"/>
                <a:cs typeface="Calibri"/>
              </a:rPr>
              <a:t>”: A blob of useful code that ultimately closes in a ‘RET’ (alas… </a:t>
            </a:r>
            <a:r>
              <a:rPr lang="en-US" b="1" dirty="0" err="1">
                <a:latin typeface="Consolas"/>
                <a:cs typeface="Calibri"/>
              </a:rPr>
              <a:t>RETurn</a:t>
            </a:r>
            <a:r>
              <a:rPr lang="en-US" b="1" dirty="0">
                <a:latin typeface="Consolas"/>
                <a:cs typeface="Calibri"/>
              </a:rPr>
              <a:t> Oriented Programming)</a:t>
            </a:r>
          </a:p>
          <a:p>
            <a:r>
              <a:rPr lang="en-US" b="1" dirty="0">
                <a:latin typeface="Consolas"/>
                <a:cs typeface="Calibri"/>
              </a:rPr>
              <a:t>This can also be done in a bad-character safe manner, for gadgets to be safe for alphanumeric, all bytes should say between 0x21 – 0x7e</a:t>
            </a:r>
          </a:p>
        </p:txBody>
      </p:sp>
    </p:spTree>
    <p:extLst>
      <p:ext uri="{BB962C8B-B14F-4D97-AF65-F5344CB8AC3E}">
        <p14:creationId xmlns:p14="http://schemas.microsoft.com/office/powerpoint/2010/main" val="199076761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254EAF-B770-4354-849D-1496F94DCFAE}"/>
              </a:ext>
            </a:extLst>
          </p:cNvPr>
          <p:cNvSpPr>
            <a:spLocks noGrp="1"/>
          </p:cNvSpPr>
          <p:nvPr>
            <p:ph type="title"/>
          </p:nvPr>
        </p:nvSpPr>
        <p:spPr>
          <a:xfrm>
            <a:off x="636917" y="422634"/>
            <a:ext cx="11018807" cy="1339940"/>
          </a:xfrm>
        </p:spPr>
        <p:txBody>
          <a:bodyPr/>
          <a:lstStyle/>
          <a:p>
            <a:r>
              <a:rPr lang="en-US" b="1">
                <a:latin typeface="Consolas"/>
                <a:cs typeface="Calibri"/>
              </a:rPr>
              <a:t>en(</a:t>
            </a:r>
            <a:r>
              <a:rPr lang="en-US" b="1" err="1">
                <a:latin typeface="Consolas"/>
                <a:cs typeface="Calibri"/>
              </a:rPr>
              <a:t>coding|crypting</a:t>
            </a:r>
            <a:r>
              <a:rPr lang="en-US" b="1">
                <a:latin typeface="Consolas"/>
                <a:cs typeface="Calibri"/>
              </a:rPr>
              <a:t>) methods:</a:t>
            </a:r>
            <a:br>
              <a:rPr lang="en-US" b="1">
                <a:latin typeface="Consolas"/>
                <a:cs typeface="Calibri"/>
              </a:rPr>
            </a:br>
            <a:r>
              <a:rPr lang="en-US" b="1">
                <a:latin typeface="Consolas"/>
                <a:cs typeface="Calibri"/>
              </a:rPr>
              <a:t>ROP</a:t>
            </a:r>
            <a:endParaRPr lang="en-US"/>
          </a:p>
        </p:txBody>
      </p:sp>
      <p:sp>
        <p:nvSpPr>
          <p:cNvPr id="3" name="Content Placeholder 2">
            <a:extLst>
              <a:ext uri="{FF2B5EF4-FFF2-40B4-BE49-F238E27FC236}">
                <a16:creationId xmlns:a16="http://schemas.microsoft.com/office/drawing/2014/main" id="{593F1EB9-4A66-461B-A5BF-75D2D28795B9}"/>
              </a:ext>
            </a:extLst>
          </p:cNvPr>
          <p:cNvSpPr>
            <a:spLocks noGrp="1"/>
          </p:cNvSpPr>
          <p:nvPr>
            <p:ph idx="1"/>
          </p:nvPr>
        </p:nvSpPr>
        <p:spPr>
          <a:xfrm>
            <a:off x="421257" y="1811248"/>
            <a:ext cx="11349486" cy="5127715"/>
          </a:xfrm>
        </p:spPr>
        <p:txBody>
          <a:bodyPr vert="horz" lIns="91440" tIns="45720" rIns="91440" bIns="45720" rtlCol="0" anchor="t">
            <a:normAutofit/>
          </a:bodyPr>
          <a:lstStyle/>
          <a:p>
            <a:r>
              <a:rPr lang="en-US" b="1">
                <a:latin typeface="Consolas"/>
                <a:cs typeface="Calibri"/>
              </a:rPr>
              <a:t>0x44434241 ( POP RAX)</a:t>
            </a:r>
            <a:endParaRPr lang="en-US">
              <a:latin typeface="Calibri" panose="020F0502020204030204"/>
              <a:cs typeface="Calibri"/>
            </a:endParaRPr>
          </a:p>
          <a:p>
            <a:r>
              <a:rPr lang="en-US" b="1">
                <a:latin typeface="Consolas"/>
                <a:cs typeface="Calibri"/>
              </a:rPr>
              <a:t>0x21212121 ( This value will be popped into RAX)</a:t>
            </a:r>
            <a:endParaRPr lang="en-US" b="1" dirty="0">
              <a:latin typeface="Consolas"/>
              <a:cs typeface="Calibri"/>
            </a:endParaRPr>
          </a:p>
          <a:p>
            <a:r>
              <a:rPr lang="en-US" b="1">
                <a:latin typeface="Consolas"/>
                <a:cs typeface="Calibri"/>
              </a:rPr>
              <a:t>0x34333221 ( POP RDI, POP RSI, POP RDX )</a:t>
            </a:r>
            <a:endParaRPr lang="en-US" b="1" dirty="0">
              <a:latin typeface="Consolas"/>
              <a:cs typeface="Calibri"/>
            </a:endParaRPr>
          </a:p>
          <a:p>
            <a:r>
              <a:rPr lang="en-US" b="1">
                <a:latin typeface="Consolas"/>
                <a:cs typeface="Calibri"/>
              </a:rPr>
              <a:t>0x22222222 ( This will go into RDI )</a:t>
            </a:r>
          </a:p>
          <a:p>
            <a:r>
              <a:rPr lang="en-US" b="1">
                <a:latin typeface="Consolas"/>
                <a:cs typeface="Calibri"/>
              </a:rPr>
              <a:t>0x33333333 ( This will go into RSI )</a:t>
            </a:r>
          </a:p>
          <a:p>
            <a:r>
              <a:rPr lang="en-US" b="1">
                <a:latin typeface="Consolas"/>
                <a:cs typeface="Calibri"/>
              </a:rPr>
              <a:t>0x44444444 ( This will go into RDX )</a:t>
            </a:r>
          </a:p>
          <a:p>
            <a:r>
              <a:rPr lang="en-US" b="1">
                <a:latin typeface="Consolas"/>
                <a:cs typeface="Calibri"/>
              </a:rPr>
              <a:t>0x54535251 ( SYSCALL )</a:t>
            </a:r>
            <a:endParaRPr lang="en-US" b="1" dirty="0">
              <a:latin typeface="Consolas"/>
              <a:cs typeface="Calibri"/>
            </a:endParaRPr>
          </a:p>
        </p:txBody>
      </p:sp>
    </p:spTree>
    <p:extLst>
      <p:ext uri="{BB962C8B-B14F-4D97-AF65-F5344CB8AC3E}">
        <p14:creationId xmlns:p14="http://schemas.microsoft.com/office/powerpoint/2010/main" val="19591036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3AA13D86-F206-4A6D-B913-AF046673851A}"/>
              </a:ext>
            </a:extLst>
          </p:cNvPr>
          <p:cNvSpPr>
            <a:spLocks noGrp="1"/>
          </p:cNvSpPr>
          <p:nvPr>
            <p:ph type="title"/>
          </p:nvPr>
        </p:nvSpPr>
        <p:spPr>
          <a:xfrm>
            <a:off x="345830" y="2475279"/>
            <a:ext cx="11189677" cy="1491810"/>
          </a:xfrm>
        </p:spPr>
        <p:txBody>
          <a:bodyPr>
            <a:normAutofit fontScale="90000"/>
          </a:bodyPr>
          <a:lstStyle/>
          <a:p>
            <a:r>
              <a:rPr lang="en-US" sz="7200" b="1" dirty="0">
                <a:latin typeface="Consolas"/>
                <a:ea typeface="+mn-lt"/>
                <a:cs typeface="+mn-lt"/>
              </a:rPr>
              <a:t>The need for </a:t>
            </a:r>
            <a:r>
              <a:rPr lang="en-US" sz="7200" b="1" dirty="0" err="1">
                <a:latin typeface="Consolas"/>
                <a:ea typeface="+mn-lt"/>
                <a:cs typeface="+mn-lt"/>
              </a:rPr>
              <a:t>en</a:t>
            </a:r>
            <a:r>
              <a:rPr lang="en-US" sz="7200" b="1" dirty="0">
                <a:latin typeface="Consolas"/>
                <a:ea typeface="+mn-lt"/>
                <a:cs typeface="+mn-lt"/>
              </a:rPr>
              <a:t>(</a:t>
            </a:r>
            <a:r>
              <a:rPr lang="en-US" sz="7200" b="1" dirty="0" err="1">
                <a:latin typeface="Consolas"/>
                <a:ea typeface="+mn-lt"/>
                <a:cs typeface="+mn-lt"/>
              </a:rPr>
              <a:t>coding|crypting</a:t>
            </a:r>
            <a:r>
              <a:rPr lang="en-US" sz="7200" b="1" dirty="0">
                <a:latin typeface="Consolas"/>
                <a:ea typeface="+mn-lt"/>
                <a:cs typeface="+mn-lt"/>
              </a:rPr>
              <a:t>)</a:t>
            </a:r>
          </a:p>
        </p:txBody>
      </p:sp>
    </p:spTree>
    <p:extLst>
      <p:ext uri="{BB962C8B-B14F-4D97-AF65-F5344CB8AC3E}">
        <p14:creationId xmlns:p14="http://schemas.microsoft.com/office/powerpoint/2010/main" val="321894662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254EAF-B770-4354-849D-1496F94DCFAE}"/>
              </a:ext>
            </a:extLst>
          </p:cNvPr>
          <p:cNvSpPr>
            <a:spLocks noGrp="1"/>
          </p:cNvSpPr>
          <p:nvPr>
            <p:ph type="title"/>
          </p:nvPr>
        </p:nvSpPr>
        <p:spPr>
          <a:xfrm>
            <a:off x="636917" y="422634"/>
            <a:ext cx="11018807" cy="1339940"/>
          </a:xfrm>
        </p:spPr>
        <p:txBody>
          <a:bodyPr/>
          <a:lstStyle/>
          <a:p>
            <a:r>
              <a:rPr lang="en-US" b="1" dirty="0">
                <a:latin typeface="Consolas"/>
                <a:cs typeface="Calibri"/>
              </a:rPr>
              <a:t>en(</a:t>
            </a:r>
            <a:r>
              <a:rPr lang="en-US" b="1" dirty="0" err="1">
                <a:latin typeface="Consolas"/>
                <a:cs typeface="Calibri"/>
              </a:rPr>
              <a:t>coding|crypting</a:t>
            </a:r>
            <a:r>
              <a:rPr lang="en-US" b="1" dirty="0">
                <a:latin typeface="Consolas"/>
                <a:cs typeface="Calibri"/>
              </a:rPr>
              <a:t>) tools:</a:t>
            </a:r>
            <a:br>
              <a:rPr lang="en-US" b="1" dirty="0">
                <a:latin typeface="Consolas"/>
                <a:cs typeface="Calibri"/>
              </a:rPr>
            </a:br>
            <a:r>
              <a:rPr lang="en-US" b="1" dirty="0">
                <a:latin typeface="Consolas"/>
                <a:cs typeface="Calibri"/>
              </a:rPr>
              <a:t>ropper2</a:t>
            </a:r>
          </a:p>
        </p:txBody>
      </p:sp>
      <p:sp>
        <p:nvSpPr>
          <p:cNvPr id="3" name="Content Placeholder 2">
            <a:extLst>
              <a:ext uri="{FF2B5EF4-FFF2-40B4-BE49-F238E27FC236}">
                <a16:creationId xmlns:a16="http://schemas.microsoft.com/office/drawing/2014/main" id="{593F1EB9-4A66-461B-A5BF-75D2D28795B9}"/>
              </a:ext>
            </a:extLst>
          </p:cNvPr>
          <p:cNvSpPr>
            <a:spLocks noGrp="1"/>
          </p:cNvSpPr>
          <p:nvPr>
            <p:ph idx="1"/>
          </p:nvPr>
        </p:nvSpPr>
        <p:spPr>
          <a:xfrm>
            <a:off x="421257" y="1811248"/>
            <a:ext cx="11349486" cy="5127715"/>
          </a:xfrm>
        </p:spPr>
        <p:txBody>
          <a:bodyPr vert="horz" lIns="91440" tIns="45720" rIns="91440" bIns="45720" rtlCol="0" anchor="t">
            <a:normAutofit/>
          </a:bodyPr>
          <a:lstStyle/>
          <a:p>
            <a:r>
              <a:rPr lang="en-US" b="1" dirty="0">
                <a:latin typeface="Consolas"/>
                <a:cs typeface="Calibri"/>
              </a:rPr>
              <a:t>Tools:</a:t>
            </a:r>
          </a:p>
          <a:p>
            <a:pPr lvl="1"/>
            <a:r>
              <a:rPr lang="en-US" b="1" dirty="0" err="1">
                <a:latin typeface="Consolas"/>
                <a:cs typeface="Calibri"/>
              </a:rPr>
              <a:t>Ropper</a:t>
            </a:r>
            <a:endParaRPr lang="en-US" b="1" dirty="0">
              <a:latin typeface="Consolas"/>
              <a:cs typeface="Calibri"/>
            </a:endParaRPr>
          </a:p>
          <a:p>
            <a:pPr lvl="1"/>
            <a:r>
              <a:rPr lang="en-US" b="1" dirty="0">
                <a:latin typeface="Consolas"/>
                <a:cs typeface="Calibri"/>
              </a:rPr>
              <a:t>Immunity Debugger</a:t>
            </a:r>
          </a:p>
          <a:p>
            <a:pPr lvl="1"/>
            <a:r>
              <a:rPr lang="en-US" b="1" dirty="0" err="1">
                <a:latin typeface="Consolas"/>
                <a:cs typeface="Calibri"/>
              </a:rPr>
              <a:t>Peda</a:t>
            </a:r>
            <a:r>
              <a:rPr lang="en-US" b="1" dirty="0">
                <a:latin typeface="Consolas"/>
                <a:cs typeface="Calibri"/>
              </a:rPr>
              <a:t> for GDB</a:t>
            </a:r>
          </a:p>
          <a:p>
            <a:pPr lvl="1"/>
            <a:r>
              <a:rPr lang="en-US" b="1" dirty="0">
                <a:latin typeface="Consolas"/>
                <a:cs typeface="Calibri"/>
              </a:rPr>
              <a:t>IDA</a:t>
            </a:r>
          </a:p>
          <a:p>
            <a:pPr lvl="1"/>
            <a:endParaRPr lang="en-US" dirty="0">
              <a:latin typeface="Consolas"/>
              <a:cs typeface="Calibri"/>
            </a:endParaRPr>
          </a:p>
        </p:txBody>
      </p:sp>
      <p:pic>
        <p:nvPicPr>
          <p:cNvPr id="5" name="Picture 4">
            <a:extLst>
              <a:ext uri="{FF2B5EF4-FFF2-40B4-BE49-F238E27FC236}">
                <a16:creationId xmlns:a16="http://schemas.microsoft.com/office/drawing/2014/main" id="{CF1F288D-1D10-4E6B-B599-313E73ED5AED}"/>
              </a:ext>
            </a:extLst>
          </p:cNvPr>
          <p:cNvPicPr>
            <a:picLocks noChangeAspect="1"/>
          </p:cNvPicPr>
          <p:nvPr/>
        </p:nvPicPr>
        <p:blipFill>
          <a:blip r:embed="rId2"/>
          <a:stretch>
            <a:fillRect/>
          </a:stretch>
        </p:blipFill>
        <p:spPr>
          <a:xfrm>
            <a:off x="421257" y="3837054"/>
            <a:ext cx="10551543" cy="2875661"/>
          </a:xfrm>
          <a:prstGeom prst="rect">
            <a:avLst/>
          </a:prstGeom>
        </p:spPr>
      </p:pic>
    </p:spTree>
    <p:extLst>
      <p:ext uri="{BB962C8B-B14F-4D97-AF65-F5344CB8AC3E}">
        <p14:creationId xmlns:p14="http://schemas.microsoft.com/office/powerpoint/2010/main" val="118843255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622DF-E00A-4A0D-9E69-DD21651F09B6}"/>
              </a:ext>
            </a:extLst>
          </p:cNvPr>
          <p:cNvSpPr>
            <a:spLocks noGrp="1"/>
          </p:cNvSpPr>
          <p:nvPr>
            <p:ph type="title"/>
          </p:nvPr>
        </p:nvSpPr>
        <p:spPr/>
        <p:txBody>
          <a:bodyPr/>
          <a:lstStyle/>
          <a:p>
            <a:r>
              <a:rPr lang="en-US" b="1" dirty="0">
                <a:latin typeface="Consolas"/>
                <a:cs typeface="Calibri"/>
              </a:rPr>
              <a:t>References and neat links</a:t>
            </a:r>
          </a:p>
        </p:txBody>
      </p:sp>
      <p:sp>
        <p:nvSpPr>
          <p:cNvPr id="3" name="Content Placeholder 2">
            <a:extLst>
              <a:ext uri="{FF2B5EF4-FFF2-40B4-BE49-F238E27FC236}">
                <a16:creationId xmlns:a16="http://schemas.microsoft.com/office/drawing/2014/main" id="{A5F2B3CB-083C-4029-A7C3-07E3528A762F}"/>
              </a:ext>
            </a:extLst>
          </p:cNvPr>
          <p:cNvSpPr>
            <a:spLocks noGrp="1"/>
          </p:cNvSpPr>
          <p:nvPr>
            <p:ph idx="1"/>
          </p:nvPr>
        </p:nvSpPr>
        <p:spPr>
          <a:xfrm>
            <a:off x="450166" y="1690688"/>
            <a:ext cx="10903634" cy="4800258"/>
          </a:xfrm>
        </p:spPr>
        <p:txBody>
          <a:bodyPr vert="horz" lIns="91440" tIns="45720" rIns="91440" bIns="45720" rtlCol="0" anchor="t">
            <a:normAutofit/>
          </a:bodyPr>
          <a:lstStyle/>
          <a:p>
            <a:r>
              <a:rPr lang="en-US" b="1" dirty="0">
                <a:latin typeface="Consolas" panose="020B0609020204030204" pitchFamily="49" charset="0"/>
              </a:rPr>
              <a:t>CTP/OSCE Prep – A Noob’s Approach to Alphanumeric Shellcode (LTER SEH Overwrite)</a:t>
            </a:r>
          </a:p>
          <a:p>
            <a:pPr lvl="1"/>
            <a:r>
              <a:rPr lang="en-US" sz="2800" b="1" dirty="0">
                <a:latin typeface="Consolas" panose="020B0609020204030204" pitchFamily="49" charset="0"/>
                <a:hlinkClick r:id="rId2"/>
              </a:rPr>
              <a:t>https://h0mbre.github.io/LTER_SEH_Success/#</a:t>
            </a:r>
            <a:endParaRPr lang="en-US" sz="2800" b="1" dirty="0">
              <a:latin typeface="Consolas" panose="020B0609020204030204" pitchFamily="49" charset="0"/>
            </a:endParaRPr>
          </a:p>
          <a:p>
            <a:r>
              <a:rPr lang="en-US" b="1" dirty="0">
                <a:latin typeface="Consolas" panose="020B0609020204030204" pitchFamily="49" charset="0"/>
              </a:rPr>
              <a:t>Part 7: Return Oriented Programming</a:t>
            </a:r>
          </a:p>
          <a:p>
            <a:pPr lvl="1"/>
            <a:r>
              <a:rPr lang="en-US" b="1" dirty="0">
                <a:latin typeface="Consolas" panose="020B0609020204030204" pitchFamily="49" charset="0"/>
              </a:rPr>
              <a:t>https://fuzzysecurity.com/tutorials/expDev/7.html</a:t>
            </a:r>
          </a:p>
          <a:p>
            <a:r>
              <a:rPr lang="en-US" b="1" dirty="0">
                <a:latin typeface="Consolas" panose="020B0609020204030204" pitchFamily="49" charset="0"/>
              </a:rPr>
              <a:t>Carving shellcode using restrictive character sets</a:t>
            </a:r>
          </a:p>
          <a:p>
            <a:pPr lvl="1"/>
            <a:r>
              <a:rPr lang="en-US" b="1" dirty="0">
                <a:latin typeface="Consolas" panose="020B0609020204030204" pitchFamily="49" charset="0"/>
                <a:hlinkClick r:id="rId3"/>
              </a:rPr>
              <a:t>https://vellosec.net/blog/exploit-dev/carving-shellcode-using-restrictive-character-sets/</a:t>
            </a:r>
            <a:endParaRPr lang="en-US" b="1" dirty="0">
              <a:latin typeface="Consolas" panose="020B0609020204030204" pitchFamily="49" charset="0"/>
            </a:endParaRPr>
          </a:p>
          <a:p>
            <a:pPr lvl="1"/>
            <a:endParaRPr lang="en-US" b="1" dirty="0">
              <a:latin typeface="Consolas" panose="020B0609020204030204" pitchFamily="49" charset="0"/>
            </a:endParaRPr>
          </a:p>
        </p:txBody>
      </p:sp>
    </p:spTree>
    <p:extLst>
      <p:ext uri="{BB962C8B-B14F-4D97-AF65-F5344CB8AC3E}">
        <p14:creationId xmlns:p14="http://schemas.microsoft.com/office/powerpoint/2010/main" val="225370679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9434DB-8C77-4D3B-842C-43ABBD3394B6}"/>
              </a:ext>
            </a:extLst>
          </p:cNvPr>
          <p:cNvSpPr>
            <a:spLocks noGrp="1"/>
          </p:cNvSpPr>
          <p:nvPr>
            <p:ph type="title"/>
          </p:nvPr>
        </p:nvSpPr>
        <p:spPr/>
        <p:txBody>
          <a:bodyPr/>
          <a:lstStyle/>
          <a:p>
            <a:r>
              <a:rPr lang="en-US" b="1" dirty="0">
                <a:latin typeface="Consolas"/>
                <a:cs typeface="Calibri"/>
              </a:rPr>
              <a:t>en(</a:t>
            </a:r>
            <a:r>
              <a:rPr lang="en-US" b="1" dirty="0" err="1">
                <a:latin typeface="Consolas"/>
                <a:cs typeface="Calibri"/>
              </a:rPr>
              <a:t>coding|crypting</a:t>
            </a:r>
            <a:r>
              <a:rPr lang="en-US" b="1" dirty="0">
                <a:latin typeface="Consolas"/>
                <a:cs typeface="Calibri"/>
              </a:rPr>
              <a:t>):</a:t>
            </a:r>
            <a:br>
              <a:rPr lang="en-US" b="1" dirty="0">
                <a:latin typeface="Consolas"/>
                <a:cs typeface="Calibri"/>
              </a:rPr>
            </a:br>
            <a:r>
              <a:rPr lang="en-US" b="1" dirty="0">
                <a:latin typeface="Consolas"/>
                <a:cs typeface="Calibri"/>
              </a:rPr>
              <a:t>Tools for alphanumeric encoding </a:t>
            </a:r>
          </a:p>
        </p:txBody>
      </p:sp>
      <p:sp>
        <p:nvSpPr>
          <p:cNvPr id="3" name="Content Placeholder 2">
            <a:extLst>
              <a:ext uri="{FF2B5EF4-FFF2-40B4-BE49-F238E27FC236}">
                <a16:creationId xmlns:a16="http://schemas.microsoft.com/office/drawing/2014/main" id="{7142C18E-AF03-4F28-BD86-6DE080DB8D0E}"/>
              </a:ext>
            </a:extLst>
          </p:cNvPr>
          <p:cNvSpPr>
            <a:spLocks noGrp="1"/>
          </p:cNvSpPr>
          <p:nvPr>
            <p:ph idx="1"/>
          </p:nvPr>
        </p:nvSpPr>
        <p:spPr/>
        <p:txBody>
          <a:bodyPr vert="horz" lIns="91440" tIns="45720" rIns="91440" bIns="45720" rtlCol="0" anchor="t">
            <a:normAutofit/>
          </a:bodyPr>
          <a:lstStyle/>
          <a:p>
            <a:r>
              <a:rPr lang="en-US" b="1" dirty="0" err="1">
                <a:latin typeface="Consolas" panose="020B0609020204030204" pitchFamily="49" charset="0"/>
                <a:cs typeface="Calibri"/>
              </a:rPr>
              <a:t>MSFVenom</a:t>
            </a:r>
            <a:r>
              <a:rPr lang="en-US" b="1" dirty="0">
                <a:latin typeface="Consolas" panose="020B0609020204030204" pitchFamily="49" charset="0"/>
                <a:cs typeface="Calibri"/>
              </a:rPr>
              <a:t> encoders</a:t>
            </a:r>
          </a:p>
          <a:p>
            <a:r>
              <a:rPr lang="en-US" b="1" dirty="0">
                <a:latin typeface="Consolas" panose="020B0609020204030204" pitchFamily="49" charset="0"/>
                <a:cs typeface="Calibri"/>
              </a:rPr>
              <a:t>Veil Evasion</a:t>
            </a:r>
          </a:p>
          <a:p>
            <a:r>
              <a:rPr lang="en-US" b="1" dirty="0">
                <a:latin typeface="Consolas" panose="020B0609020204030204" pitchFamily="49" charset="0"/>
                <a:cs typeface="Calibri"/>
              </a:rPr>
              <a:t>Slink </a:t>
            </a:r>
          </a:p>
          <a:p>
            <a:r>
              <a:rPr lang="en-US" b="1" dirty="0" err="1">
                <a:latin typeface="Consolas" panose="020B0609020204030204" pitchFamily="49" charset="0"/>
                <a:cs typeface="Calibri"/>
              </a:rPr>
              <a:t>Pwnlib.encoders</a:t>
            </a:r>
            <a:endParaRPr lang="en-US" b="1" dirty="0">
              <a:latin typeface="Consolas" panose="020B0609020204030204" pitchFamily="49" charset="0"/>
              <a:cs typeface="Calibri"/>
            </a:endParaRPr>
          </a:p>
          <a:p>
            <a:pPr lvl="1"/>
            <a:r>
              <a:rPr lang="en-US" b="1" dirty="0">
                <a:latin typeface="Consolas" panose="020B0609020204030204" pitchFamily="49" charset="0"/>
                <a:ea typeface="+mn-lt"/>
                <a:cs typeface="+mn-lt"/>
                <a:hlinkClick r:id="rId2"/>
              </a:rPr>
              <a:t>https://docs.pwntools.com/en/stable/encoders.html</a:t>
            </a:r>
            <a:endParaRPr lang="en-US" b="1" dirty="0">
              <a:latin typeface="Consolas" panose="020B0609020204030204" pitchFamily="49" charset="0"/>
              <a:ea typeface="+mn-lt"/>
              <a:cs typeface="+mn-lt"/>
            </a:endParaRPr>
          </a:p>
          <a:p>
            <a:r>
              <a:rPr lang="en-US" b="1" dirty="0">
                <a:latin typeface="Consolas" panose="020B0609020204030204" pitchFamily="49" charset="0"/>
                <a:ea typeface="+mn-lt"/>
                <a:cs typeface="+mn-lt"/>
              </a:rPr>
              <a:t>Mona for Immunity Debugger</a:t>
            </a:r>
          </a:p>
          <a:p>
            <a:r>
              <a:rPr lang="en-US" b="1" dirty="0">
                <a:latin typeface="Consolas" panose="020B0609020204030204" pitchFamily="49" charset="0"/>
                <a:ea typeface="+mn-lt"/>
                <a:cs typeface="+mn-lt"/>
              </a:rPr>
              <a:t>Hyperion</a:t>
            </a:r>
          </a:p>
          <a:p>
            <a:r>
              <a:rPr lang="en-US" b="1" dirty="0">
                <a:latin typeface="Consolas" panose="020B0609020204030204" pitchFamily="49" charset="0"/>
                <a:ea typeface="+mn-lt"/>
                <a:cs typeface="+mn-lt"/>
              </a:rPr>
              <a:t>PE-</a:t>
            </a:r>
            <a:r>
              <a:rPr lang="en-US" b="1" dirty="0" err="1">
                <a:latin typeface="Consolas" panose="020B0609020204030204" pitchFamily="49" charset="0"/>
                <a:ea typeface="+mn-lt"/>
                <a:cs typeface="+mn-lt"/>
              </a:rPr>
              <a:t>Crypter</a:t>
            </a:r>
            <a:endParaRPr lang="en-US" b="1" dirty="0">
              <a:latin typeface="Consolas" panose="020B0609020204030204" pitchFamily="49" charset="0"/>
              <a:ea typeface="+mn-lt"/>
              <a:cs typeface="+mn-lt"/>
            </a:endParaRPr>
          </a:p>
        </p:txBody>
      </p:sp>
    </p:spTree>
    <p:extLst>
      <p:ext uri="{BB962C8B-B14F-4D97-AF65-F5344CB8AC3E}">
        <p14:creationId xmlns:p14="http://schemas.microsoft.com/office/powerpoint/2010/main" val="355348022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AD0F68-767F-46B0-9A90-AB8B46DF6166}"/>
              </a:ext>
            </a:extLst>
          </p:cNvPr>
          <p:cNvSpPr>
            <a:spLocks noGrp="1"/>
          </p:cNvSpPr>
          <p:nvPr>
            <p:ph type="title"/>
          </p:nvPr>
        </p:nvSpPr>
        <p:spPr>
          <a:xfrm>
            <a:off x="823823" y="235729"/>
            <a:ext cx="10803147" cy="1325563"/>
          </a:xfrm>
        </p:spPr>
        <p:txBody>
          <a:bodyPr>
            <a:normAutofit fontScale="90000"/>
          </a:bodyPr>
          <a:lstStyle/>
          <a:p>
            <a:r>
              <a:rPr lang="en-US" b="1">
                <a:latin typeface="Consolas"/>
                <a:ea typeface="+mn-lt"/>
                <a:cs typeface="+mn-lt"/>
              </a:rPr>
              <a:t>en(coding|crypting) </a:t>
            </a:r>
            <a:r>
              <a:rPr lang="en-US" b="1">
                <a:latin typeface="Consolas"/>
              </a:rPr>
              <a:t>tools</a:t>
            </a:r>
            <a:r>
              <a:rPr lang="en-US" b="1">
                <a:latin typeface="Consolas"/>
                <a:ea typeface="+mn-lt"/>
                <a:cs typeface="+mn-lt"/>
              </a:rPr>
              <a:t>: </a:t>
            </a:r>
            <a:r>
              <a:rPr lang="en-US" b="1">
                <a:latin typeface="Consolas"/>
              </a:rPr>
              <a:t>MSFVenom</a:t>
            </a:r>
            <a:br>
              <a:rPr lang="en-US" b="1">
                <a:latin typeface="Consolas"/>
              </a:rPr>
            </a:br>
            <a:endParaRPr lang="en-US">
              <a:ea typeface="+mj-lt"/>
              <a:cs typeface="+mj-lt"/>
            </a:endParaRPr>
          </a:p>
        </p:txBody>
      </p:sp>
      <p:sp>
        <p:nvSpPr>
          <p:cNvPr id="3" name="Content Placeholder 2">
            <a:extLst>
              <a:ext uri="{FF2B5EF4-FFF2-40B4-BE49-F238E27FC236}">
                <a16:creationId xmlns:a16="http://schemas.microsoft.com/office/drawing/2014/main" id="{00381C92-A266-42C0-B32B-0DD056461879}"/>
              </a:ext>
            </a:extLst>
          </p:cNvPr>
          <p:cNvSpPr>
            <a:spLocks noGrp="1"/>
          </p:cNvSpPr>
          <p:nvPr>
            <p:ph idx="1"/>
          </p:nvPr>
        </p:nvSpPr>
        <p:spPr>
          <a:xfrm>
            <a:off x="493144" y="1379928"/>
            <a:ext cx="3326921" cy="6062241"/>
          </a:xfrm>
        </p:spPr>
        <p:txBody>
          <a:bodyPr vert="horz" lIns="91440" tIns="45720" rIns="91440" bIns="45720" rtlCol="0" anchor="t">
            <a:noAutofit/>
          </a:bodyPr>
          <a:lstStyle/>
          <a:p>
            <a:pPr marL="0" indent="0">
              <a:lnSpc>
                <a:spcPct val="100000"/>
              </a:lnSpc>
              <a:spcBef>
                <a:spcPts val="0"/>
              </a:spcBef>
              <a:buNone/>
            </a:pPr>
            <a:r>
              <a:rPr lang="en-US" sz="2000" b="1" err="1">
                <a:latin typeface="Consolas"/>
                <a:ea typeface="+mn-lt"/>
                <a:cs typeface="+mn-lt"/>
              </a:rPr>
              <a:t>cmd</a:t>
            </a:r>
            <a:r>
              <a:rPr lang="en-US" sz="2000" b="1">
                <a:latin typeface="Consolas"/>
                <a:ea typeface="+mn-lt"/>
                <a:cs typeface="+mn-lt"/>
              </a:rPr>
              <a:t>/brace</a:t>
            </a:r>
            <a:endParaRPr lang="en-US" sz="2000" b="1">
              <a:latin typeface="Consolas"/>
              <a:cs typeface="Calibri" panose="020F0502020204030204"/>
            </a:endParaRPr>
          </a:p>
          <a:p>
            <a:pPr marL="0" indent="0">
              <a:lnSpc>
                <a:spcPct val="100000"/>
              </a:lnSpc>
              <a:spcBef>
                <a:spcPts val="0"/>
              </a:spcBef>
              <a:buNone/>
            </a:pPr>
            <a:r>
              <a:rPr lang="en-US" sz="2000" b="1" err="1">
                <a:latin typeface="Consolas"/>
                <a:ea typeface="+mn-lt"/>
                <a:cs typeface="+mn-lt"/>
              </a:rPr>
              <a:t>cmd</a:t>
            </a:r>
            <a:r>
              <a:rPr lang="en-US" sz="2000" b="1">
                <a:latin typeface="Consolas"/>
                <a:ea typeface="+mn-lt"/>
                <a:cs typeface="+mn-lt"/>
              </a:rPr>
              <a:t>/echo</a:t>
            </a:r>
            <a:endParaRPr lang="en-US" sz="2000" b="1">
              <a:latin typeface="Consolas"/>
              <a:cs typeface="Calibri" panose="020F0502020204030204"/>
            </a:endParaRPr>
          </a:p>
          <a:p>
            <a:pPr marL="0" indent="0">
              <a:lnSpc>
                <a:spcPct val="100000"/>
              </a:lnSpc>
              <a:spcBef>
                <a:spcPts val="0"/>
              </a:spcBef>
              <a:buNone/>
            </a:pPr>
            <a:r>
              <a:rPr lang="en-US" sz="2000" b="1" err="1">
                <a:latin typeface="Consolas"/>
                <a:ea typeface="+mn-lt"/>
                <a:cs typeface="+mn-lt"/>
              </a:rPr>
              <a:t>cmd</a:t>
            </a:r>
            <a:r>
              <a:rPr lang="en-US" sz="2000" b="1">
                <a:latin typeface="Consolas"/>
                <a:ea typeface="+mn-lt"/>
                <a:cs typeface="+mn-lt"/>
              </a:rPr>
              <a:t>/</a:t>
            </a:r>
            <a:r>
              <a:rPr lang="en-US" sz="2000" b="1" err="1">
                <a:latin typeface="Consolas"/>
                <a:ea typeface="+mn-lt"/>
                <a:cs typeface="+mn-lt"/>
              </a:rPr>
              <a:t>generic_sh</a:t>
            </a:r>
            <a:endParaRPr lang="en-US" sz="2000" b="1" err="1">
              <a:latin typeface="Consolas"/>
              <a:cs typeface="Calibri" panose="020F0502020204030204"/>
            </a:endParaRPr>
          </a:p>
          <a:p>
            <a:pPr marL="0" indent="0">
              <a:lnSpc>
                <a:spcPct val="100000"/>
              </a:lnSpc>
              <a:spcBef>
                <a:spcPts val="0"/>
              </a:spcBef>
              <a:buNone/>
            </a:pPr>
            <a:r>
              <a:rPr lang="en-US" sz="2000" b="1" err="1">
                <a:latin typeface="Consolas"/>
                <a:ea typeface="+mn-lt"/>
                <a:cs typeface="+mn-lt"/>
              </a:rPr>
              <a:t>cmd</a:t>
            </a:r>
            <a:r>
              <a:rPr lang="en-US" sz="2000" b="1">
                <a:latin typeface="Consolas"/>
                <a:ea typeface="+mn-lt"/>
                <a:cs typeface="+mn-lt"/>
              </a:rPr>
              <a:t>/ifs</a:t>
            </a:r>
            <a:endParaRPr lang="en-US" sz="2000" b="1">
              <a:latin typeface="Consolas"/>
              <a:cs typeface="Calibri" panose="020F0502020204030204"/>
            </a:endParaRPr>
          </a:p>
          <a:p>
            <a:pPr marL="0" indent="0">
              <a:lnSpc>
                <a:spcPct val="100000"/>
              </a:lnSpc>
              <a:spcBef>
                <a:spcPts val="0"/>
              </a:spcBef>
              <a:buNone/>
            </a:pPr>
            <a:r>
              <a:rPr lang="en-US" sz="2000" b="1" err="1">
                <a:latin typeface="Consolas"/>
                <a:ea typeface="+mn-lt"/>
                <a:cs typeface="+mn-lt"/>
              </a:rPr>
              <a:t>cmd</a:t>
            </a:r>
            <a:r>
              <a:rPr lang="en-US" sz="2000" b="1">
                <a:latin typeface="Consolas"/>
                <a:ea typeface="+mn-lt"/>
                <a:cs typeface="+mn-lt"/>
              </a:rPr>
              <a:t>/</a:t>
            </a:r>
            <a:r>
              <a:rPr lang="en-US" sz="2000" b="1" err="1">
                <a:latin typeface="Consolas"/>
                <a:ea typeface="+mn-lt"/>
                <a:cs typeface="+mn-lt"/>
              </a:rPr>
              <a:t>perl</a:t>
            </a:r>
            <a:endParaRPr lang="en-US" sz="2000" b="1" err="1">
              <a:latin typeface="Consolas"/>
              <a:cs typeface="Calibri" panose="020F0502020204030204"/>
            </a:endParaRPr>
          </a:p>
          <a:p>
            <a:pPr marL="0" indent="0">
              <a:lnSpc>
                <a:spcPct val="100000"/>
              </a:lnSpc>
              <a:spcBef>
                <a:spcPts val="0"/>
              </a:spcBef>
              <a:buNone/>
            </a:pPr>
            <a:r>
              <a:rPr lang="en-US" sz="2000" b="1" err="1">
                <a:latin typeface="Consolas"/>
                <a:ea typeface="+mn-lt"/>
                <a:cs typeface="+mn-lt"/>
              </a:rPr>
              <a:t>cmd</a:t>
            </a:r>
            <a:r>
              <a:rPr lang="en-US" sz="2000" b="1">
                <a:latin typeface="Consolas"/>
                <a:ea typeface="+mn-lt"/>
                <a:cs typeface="+mn-lt"/>
              </a:rPr>
              <a:t>/powershell_base64</a:t>
            </a:r>
            <a:endParaRPr lang="en-US" sz="2000" b="1">
              <a:latin typeface="Consolas"/>
              <a:cs typeface="Calibri" panose="020F0502020204030204"/>
            </a:endParaRPr>
          </a:p>
          <a:p>
            <a:pPr marL="0" indent="0">
              <a:lnSpc>
                <a:spcPct val="100000"/>
              </a:lnSpc>
              <a:spcBef>
                <a:spcPts val="0"/>
              </a:spcBef>
              <a:buNone/>
            </a:pPr>
            <a:r>
              <a:rPr lang="en-US" sz="2000" b="1" err="1">
                <a:latin typeface="Consolas"/>
                <a:ea typeface="+mn-lt"/>
                <a:cs typeface="+mn-lt"/>
              </a:rPr>
              <a:t>cmd</a:t>
            </a:r>
            <a:r>
              <a:rPr lang="en-US" sz="2000" b="1">
                <a:latin typeface="Consolas"/>
                <a:ea typeface="+mn-lt"/>
                <a:cs typeface="+mn-lt"/>
              </a:rPr>
              <a:t>/</a:t>
            </a:r>
            <a:r>
              <a:rPr lang="en-US" sz="2000" b="1" err="1">
                <a:latin typeface="Consolas"/>
                <a:ea typeface="+mn-lt"/>
                <a:cs typeface="+mn-lt"/>
              </a:rPr>
              <a:t>printf_php_mq</a:t>
            </a:r>
            <a:endParaRPr lang="en-US" sz="2000" b="1" err="1">
              <a:latin typeface="Consolas"/>
              <a:cs typeface="Calibri" panose="020F0502020204030204"/>
            </a:endParaRPr>
          </a:p>
          <a:p>
            <a:pPr marL="0" indent="0">
              <a:lnSpc>
                <a:spcPct val="100000"/>
              </a:lnSpc>
              <a:spcBef>
                <a:spcPts val="0"/>
              </a:spcBef>
              <a:buNone/>
            </a:pPr>
            <a:r>
              <a:rPr lang="en-US" sz="2000" b="1">
                <a:latin typeface="Consolas"/>
                <a:ea typeface="+mn-lt"/>
                <a:cs typeface="+mn-lt"/>
              </a:rPr>
              <a:t>generic/</a:t>
            </a:r>
            <a:r>
              <a:rPr lang="en-US" sz="2000" b="1" err="1">
                <a:latin typeface="Consolas"/>
                <a:ea typeface="+mn-lt"/>
                <a:cs typeface="+mn-lt"/>
              </a:rPr>
              <a:t>eicar</a:t>
            </a:r>
            <a:endParaRPr lang="en-US" sz="2000" b="1" err="1">
              <a:latin typeface="Consolas"/>
              <a:cs typeface="Calibri" panose="020F0502020204030204"/>
            </a:endParaRPr>
          </a:p>
          <a:p>
            <a:pPr marL="0" indent="0">
              <a:lnSpc>
                <a:spcPct val="100000"/>
              </a:lnSpc>
              <a:spcBef>
                <a:spcPts val="0"/>
              </a:spcBef>
              <a:buNone/>
            </a:pPr>
            <a:r>
              <a:rPr lang="en-US" sz="2000" b="1">
                <a:latin typeface="Consolas"/>
                <a:ea typeface="+mn-lt"/>
                <a:cs typeface="+mn-lt"/>
              </a:rPr>
              <a:t>generic/none</a:t>
            </a:r>
            <a:endParaRPr lang="en-US" sz="2000" b="1">
              <a:latin typeface="Consolas"/>
              <a:cs typeface="Calibri" panose="020F0502020204030204"/>
            </a:endParaRPr>
          </a:p>
          <a:p>
            <a:pPr marL="0" indent="0">
              <a:lnSpc>
                <a:spcPct val="100000"/>
              </a:lnSpc>
              <a:spcBef>
                <a:spcPts val="0"/>
              </a:spcBef>
              <a:buNone/>
            </a:pPr>
            <a:r>
              <a:rPr lang="en-US" sz="2000" b="1" err="1">
                <a:latin typeface="Consolas"/>
                <a:ea typeface="+mn-lt"/>
                <a:cs typeface="+mn-lt"/>
              </a:rPr>
              <a:t>mipsbe</a:t>
            </a:r>
            <a:r>
              <a:rPr lang="en-US" sz="2000" b="1">
                <a:latin typeface="Consolas"/>
                <a:ea typeface="+mn-lt"/>
                <a:cs typeface="+mn-lt"/>
              </a:rPr>
              <a:t>/</a:t>
            </a:r>
            <a:r>
              <a:rPr lang="en-US" sz="2000" b="1" err="1">
                <a:latin typeface="Consolas"/>
                <a:ea typeface="+mn-lt"/>
                <a:cs typeface="+mn-lt"/>
              </a:rPr>
              <a:t>byte_xori</a:t>
            </a:r>
            <a:endParaRPr lang="en-US" sz="2000" b="1" err="1">
              <a:latin typeface="Consolas"/>
              <a:cs typeface="Calibri" panose="020F0502020204030204"/>
            </a:endParaRPr>
          </a:p>
          <a:p>
            <a:pPr marL="0" indent="0">
              <a:lnSpc>
                <a:spcPct val="100000"/>
              </a:lnSpc>
              <a:spcBef>
                <a:spcPts val="0"/>
              </a:spcBef>
              <a:buNone/>
            </a:pPr>
            <a:r>
              <a:rPr lang="en-US" sz="2000" b="1" err="1">
                <a:latin typeface="Consolas"/>
                <a:ea typeface="+mn-lt"/>
                <a:cs typeface="+mn-lt"/>
              </a:rPr>
              <a:t>mipsbe</a:t>
            </a:r>
            <a:r>
              <a:rPr lang="en-US" sz="2000" b="1">
                <a:latin typeface="Consolas"/>
                <a:ea typeface="+mn-lt"/>
                <a:cs typeface="+mn-lt"/>
              </a:rPr>
              <a:t>/</a:t>
            </a:r>
            <a:r>
              <a:rPr lang="en-US" sz="2000" b="1" err="1">
                <a:latin typeface="Consolas"/>
                <a:ea typeface="+mn-lt"/>
                <a:cs typeface="+mn-lt"/>
              </a:rPr>
              <a:t>longxor</a:t>
            </a:r>
            <a:endParaRPr lang="en-US" sz="2000" b="1" err="1">
              <a:latin typeface="Consolas"/>
              <a:cs typeface="Calibri" panose="020F0502020204030204"/>
            </a:endParaRPr>
          </a:p>
          <a:p>
            <a:pPr marL="0" indent="0">
              <a:lnSpc>
                <a:spcPct val="100000"/>
              </a:lnSpc>
              <a:spcBef>
                <a:spcPts val="0"/>
              </a:spcBef>
              <a:buNone/>
            </a:pPr>
            <a:r>
              <a:rPr lang="en-US" sz="2000" b="1" err="1">
                <a:latin typeface="Consolas"/>
                <a:ea typeface="+mn-lt"/>
                <a:cs typeface="+mn-lt"/>
              </a:rPr>
              <a:t>mipsle</a:t>
            </a:r>
            <a:r>
              <a:rPr lang="en-US" sz="2000" b="1">
                <a:latin typeface="Consolas"/>
                <a:ea typeface="+mn-lt"/>
                <a:cs typeface="+mn-lt"/>
              </a:rPr>
              <a:t>/</a:t>
            </a:r>
            <a:r>
              <a:rPr lang="en-US" sz="2000" b="1" err="1">
                <a:latin typeface="Consolas"/>
                <a:ea typeface="+mn-lt"/>
                <a:cs typeface="+mn-lt"/>
              </a:rPr>
              <a:t>byte_xori</a:t>
            </a:r>
            <a:endParaRPr lang="en-US" sz="2000" b="1" err="1">
              <a:latin typeface="Consolas"/>
              <a:cs typeface="Calibri" panose="020F0502020204030204"/>
            </a:endParaRPr>
          </a:p>
          <a:p>
            <a:pPr marL="0" indent="0">
              <a:lnSpc>
                <a:spcPct val="100000"/>
              </a:lnSpc>
              <a:spcBef>
                <a:spcPts val="0"/>
              </a:spcBef>
              <a:buNone/>
            </a:pPr>
            <a:r>
              <a:rPr lang="en-US" sz="2000" b="1" err="1">
                <a:latin typeface="Consolas"/>
                <a:ea typeface="+mn-lt"/>
                <a:cs typeface="+mn-lt"/>
              </a:rPr>
              <a:t>mipsle</a:t>
            </a:r>
            <a:r>
              <a:rPr lang="en-US" sz="2000" b="1">
                <a:latin typeface="Consolas"/>
                <a:ea typeface="+mn-lt"/>
                <a:cs typeface="+mn-lt"/>
              </a:rPr>
              <a:t>/</a:t>
            </a:r>
            <a:r>
              <a:rPr lang="en-US" sz="2000" b="1" err="1">
                <a:latin typeface="Consolas"/>
                <a:ea typeface="+mn-lt"/>
                <a:cs typeface="+mn-lt"/>
              </a:rPr>
              <a:t>longxor</a:t>
            </a:r>
            <a:endParaRPr lang="en-US" sz="2000" b="1" err="1">
              <a:latin typeface="Consolas"/>
              <a:cs typeface="Calibri" panose="020F0502020204030204"/>
            </a:endParaRPr>
          </a:p>
          <a:p>
            <a:pPr marL="0" indent="0">
              <a:lnSpc>
                <a:spcPct val="100000"/>
              </a:lnSpc>
              <a:spcBef>
                <a:spcPts val="0"/>
              </a:spcBef>
              <a:buNone/>
            </a:pPr>
            <a:r>
              <a:rPr lang="en-US" sz="2000" b="1">
                <a:latin typeface="Consolas"/>
                <a:ea typeface="+mn-lt"/>
                <a:cs typeface="+mn-lt"/>
              </a:rPr>
              <a:t>php/base64</a:t>
            </a:r>
            <a:endParaRPr lang="en-US" sz="2000" b="1">
              <a:latin typeface="Consolas"/>
              <a:cs typeface="Calibri" panose="020F0502020204030204"/>
            </a:endParaRPr>
          </a:p>
          <a:p>
            <a:pPr marL="0" indent="0">
              <a:lnSpc>
                <a:spcPct val="100000"/>
              </a:lnSpc>
              <a:spcBef>
                <a:spcPts val="0"/>
              </a:spcBef>
              <a:buNone/>
            </a:pPr>
            <a:r>
              <a:rPr lang="en-US" sz="2000" b="1" err="1">
                <a:latin typeface="Consolas"/>
                <a:ea typeface="+mn-lt"/>
                <a:cs typeface="+mn-lt"/>
              </a:rPr>
              <a:t>ppc</a:t>
            </a:r>
            <a:r>
              <a:rPr lang="en-US" sz="2000" b="1">
                <a:latin typeface="Consolas"/>
                <a:ea typeface="+mn-lt"/>
                <a:cs typeface="+mn-lt"/>
              </a:rPr>
              <a:t>/</a:t>
            </a:r>
            <a:r>
              <a:rPr lang="en-US" sz="2000" b="1" err="1">
                <a:latin typeface="Consolas"/>
                <a:ea typeface="+mn-lt"/>
                <a:cs typeface="+mn-lt"/>
              </a:rPr>
              <a:t>longxor</a:t>
            </a:r>
            <a:endParaRPr lang="en-US" sz="2000" b="1" err="1">
              <a:latin typeface="Consolas"/>
              <a:cs typeface="Calibri" panose="020F0502020204030204"/>
            </a:endParaRPr>
          </a:p>
          <a:p>
            <a:pPr marL="0" indent="0">
              <a:lnSpc>
                <a:spcPct val="100000"/>
              </a:lnSpc>
              <a:spcBef>
                <a:spcPts val="0"/>
              </a:spcBef>
              <a:buNone/>
            </a:pPr>
            <a:r>
              <a:rPr lang="en-US" sz="2000" b="1" err="1">
                <a:latin typeface="Consolas"/>
                <a:ea typeface="+mn-lt"/>
                <a:cs typeface="+mn-lt"/>
              </a:rPr>
              <a:t>ppc</a:t>
            </a:r>
            <a:r>
              <a:rPr lang="en-US" sz="2000" b="1">
                <a:latin typeface="Consolas"/>
                <a:ea typeface="+mn-lt"/>
                <a:cs typeface="+mn-lt"/>
              </a:rPr>
              <a:t>/</a:t>
            </a:r>
            <a:r>
              <a:rPr lang="en-US" sz="2000" b="1" err="1">
                <a:latin typeface="Consolas"/>
                <a:ea typeface="+mn-lt"/>
                <a:cs typeface="+mn-lt"/>
              </a:rPr>
              <a:t>longxor_tag</a:t>
            </a:r>
            <a:endParaRPr lang="en-US" sz="2000" b="1" err="1">
              <a:latin typeface="Consolas"/>
              <a:cs typeface="Calibri" panose="020F0502020204030204"/>
            </a:endParaRPr>
          </a:p>
          <a:p>
            <a:pPr marL="0" indent="0">
              <a:lnSpc>
                <a:spcPct val="100000"/>
              </a:lnSpc>
              <a:spcBef>
                <a:spcPts val="0"/>
              </a:spcBef>
              <a:buNone/>
            </a:pPr>
            <a:r>
              <a:rPr lang="en-US" sz="2000" b="1">
                <a:latin typeface="Consolas"/>
                <a:ea typeface="+mn-lt"/>
                <a:cs typeface="+mn-lt"/>
              </a:rPr>
              <a:t>ruby/base64</a:t>
            </a:r>
            <a:endParaRPr lang="en-US" sz="2000">
              <a:latin typeface="Calibri" panose="020F0502020204030204"/>
              <a:cs typeface="Calibri" panose="020F0502020204030204"/>
            </a:endParaRPr>
          </a:p>
        </p:txBody>
      </p:sp>
      <p:sp>
        <p:nvSpPr>
          <p:cNvPr id="4" name="TextBox 3">
            <a:extLst>
              <a:ext uri="{FF2B5EF4-FFF2-40B4-BE49-F238E27FC236}">
                <a16:creationId xmlns:a16="http://schemas.microsoft.com/office/drawing/2014/main" id="{8F2AA624-D7EC-40CF-A8AB-2C8FF66EE8FB}"/>
              </a:ext>
            </a:extLst>
          </p:cNvPr>
          <p:cNvSpPr txBox="1"/>
          <p:nvPr/>
        </p:nvSpPr>
        <p:spPr>
          <a:xfrm>
            <a:off x="3717984" y="1173193"/>
            <a:ext cx="4224066" cy="532453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err="1">
                <a:latin typeface="Consolas"/>
                <a:ea typeface="+mn-lt"/>
                <a:cs typeface="+mn-lt"/>
              </a:rPr>
              <a:t>sparc</a:t>
            </a:r>
            <a:r>
              <a:rPr lang="en-US" sz="2000" b="1">
                <a:latin typeface="Consolas"/>
                <a:ea typeface="+mn-lt"/>
                <a:cs typeface="+mn-lt"/>
              </a:rPr>
              <a:t>/</a:t>
            </a:r>
            <a:r>
              <a:rPr lang="en-US" sz="2000" b="1" err="1">
                <a:latin typeface="Consolas"/>
                <a:ea typeface="+mn-lt"/>
                <a:cs typeface="+mn-lt"/>
              </a:rPr>
              <a:t>longxor_tag</a:t>
            </a:r>
            <a:endParaRPr lang="en-US" sz="2000" err="1">
              <a:cs typeface="Calibri"/>
            </a:endParaRPr>
          </a:p>
          <a:p>
            <a:r>
              <a:rPr lang="en-US" sz="2000" b="1">
                <a:latin typeface="Consolas"/>
                <a:ea typeface="+mn-lt"/>
                <a:cs typeface="+mn-lt"/>
              </a:rPr>
              <a:t>x64/</a:t>
            </a:r>
            <a:r>
              <a:rPr lang="en-US" sz="2000" b="1" err="1">
                <a:latin typeface="Consolas"/>
                <a:ea typeface="+mn-lt"/>
                <a:cs typeface="+mn-lt"/>
              </a:rPr>
              <a:t>xor</a:t>
            </a:r>
          </a:p>
          <a:p>
            <a:r>
              <a:rPr lang="en-US" sz="2000" b="1">
                <a:latin typeface="Consolas"/>
                <a:ea typeface="+mn-lt"/>
                <a:cs typeface="+mn-lt"/>
              </a:rPr>
              <a:t>x64/</a:t>
            </a:r>
            <a:r>
              <a:rPr lang="en-US" sz="2000" b="1" err="1">
                <a:latin typeface="Consolas"/>
                <a:ea typeface="+mn-lt"/>
                <a:cs typeface="+mn-lt"/>
              </a:rPr>
              <a:t>xor_context</a:t>
            </a:r>
          </a:p>
          <a:p>
            <a:r>
              <a:rPr lang="en-US" sz="2000" b="1">
                <a:latin typeface="Consolas"/>
                <a:ea typeface="+mn-lt"/>
                <a:cs typeface="+mn-lt"/>
              </a:rPr>
              <a:t>x64/</a:t>
            </a:r>
            <a:r>
              <a:rPr lang="en-US" sz="2000" b="1" err="1">
                <a:latin typeface="Consolas"/>
                <a:ea typeface="+mn-lt"/>
                <a:cs typeface="+mn-lt"/>
              </a:rPr>
              <a:t>xor_dynamic</a:t>
            </a:r>
          </a:p>
          <a:p>
            <a:r>
              <a:rPr lang="en-US" sz="2000" b="1">
                <a:latin typeface="Consolas"/>
                <a:ea typeface="+mn-lt"/>
                <a:cs typeface="+mn-lt"/>
              </a:rPr>
              <a:t>x64/</a:t>
            </a:r>
            <a:r>
              <a:rPr lang="en-US" sz="2000" b="1" err="1">
                <a:latin typeface="Consolas"/>
                <a:ea typeface="+mn-lt"/>
                <a:cs typeface="+mn-lt"/>
              </a:rPr>
              <a:t>zutto_dekiru</a:t>
            </a:r>
          </a:p>
          <a:p>
            <a:r>
              <a:rPr lang="en-US" sz="2000" b="1">
                <a:latin typeface="Consolas"/>
                <a:ea typeface="+mn-lt"/>
                <a:cs typeface="+mn-lt"/>
              </a:rPr>
              <a:t>x86/</a:t>
            </a:r>
            <a:r>
              <a:rPr lang="en-US" sz="2000" b="1" err="1">
                <a:latin typeface="Consolas"/>
                <a:ea typeface="+mn-lt"/>
                <a:cs typeface="+mn-lt"/>
              </a:rPr>
              <a:t>add_sub</a:t>
            </a:r>
          </a:p>
          <a:p>
            <a:r>
              <a:rPr lang="en-US" sz="2000" b="1">
                <a:latin typeface="Consolas"/>
                <a:ea typeface="+mn-lt"/>
                <a:cs typeface="+mn-lt"/>
              </a:rPr>
              <a:t>x86/</a:t>
            </a:r>
            <a:r>
              <a:rPr lang="en-US" sz="2000" b="1" err="1">
                <a:latin typeface="Consolas"/>
                <a:ea typeface="+mn-lt"/>
                <a:cs typeface="+mn-lt"/>
              </a:rPr>
              <a:t>alpha_mixed</a:t>
            </a:r>
          </a:p>
          <a:p>
            <a:r>
              <a:rPr lang="en-US" sz="2000" b="1">
                <a:latin typeface="Consolas"/>
                <a:ea typeface="+mn-lt"/>
                <a:cs typeface="+mn-lt"/>
              </a:rPr>
              <a:t>x86/</a:t>
            </a:r>
            <a:r>
              <a:rPr lang="en-US" sz="2000" b="1" err="1">
                <a:latin typeface="Consolas"/>
                <a:ea typeface="+mn-lt"/>
                <a:cs typeface="+mn-lt"/>
              </a:rPr>
              <a:t>alpha_upper</a:t>
            </a:r>
          </a:p>
          <a:p>
            <a:r>
              <a:rPr lang="en-US" sz="2000" b="1">
                <a:latin typeface="Consolas"/>
                <a:ea typeface="+mn-lt"/>
                <a:cs typeface="+mn-lt"/>
              </a:rPr>
              <a:t>x86/</a:t>
            </a:r>
            <a:r>
              <a:rPr lang="en-US" sz="2000" b="1" err="1">
                <a:latin typeface="Consolas"/>
                <a:ea typeface="+mn-lt"/>
                <a:cs typeface="+mn-lt"/>
              </a:rPr>
              <a:t>avoid_underscore_tolower</a:t>
            </a:r>
            <a:endParaRPr lang="en-US" sz="2000" b="1">
              <a:latin typeface="Consolas"/>
              <a:ea typeface="+mn-lt"/>
              <a:cs typeface="+mn-lt"/>
            </a:endParaRPr>
          </a:p>
          <a:p>
            <a:r>
              <a:rPr lang="en-US" sz="2000" b="1">
                <a:latin typeface="Consolas"/>
                <a:ea typeface="+mn-lt"/>
                <a:cs typeface="+mn-lt"/>
              </a:rPr>
              <a:t>x86/avoid_utf8_tolower</a:t>
            </a:r>
          </a:p>
          <a:p>
            <a:r>
              <a:rPr lang="en-US" sz="2000" b="1">
                <a:latin typeface="Consolas"/>
                <a:ea typeface="+mn-lt"/>
                <a:cs typeface="+mn-lt"/>
              </a:rPr>
              <a:t>x86/</a:t>
            </a:r>
            <a:r>
              <a:rPr lang="en-US" sz="2000" b="1" err="1">
                <a:latin typeface="Consolas"/>
                <a:ea typeface="+mn-lt"/>
                <a:cs typeface="+mn-lt"/>
              </a:rPr>
              <a:t>bloxor</a:t>
            </a:r>
            <a:endParaRPr lang="en-US" sz="2000" b="1">
              <a:latin typeface="Consolas"/>
              <a:ea typeface="+mn-lt"/>
              <a:cs typeface="+mn-lt"/>
            </a:endParaRPr>
          </a:p>
          <a:p>
            <a:r>
              <a:rPr lang="en-US" sz="2000" b="1">
                <a:latin typeface="Consolas"/>
                <a:ea typeface="+mn-lt"/>
                <a:cs typeface="+mn-lt"/>
              </a:rPr>
              <a:t>x86/</a:t>
            </a:r>
            <a:r>
              <a:rPr lang="en-US" sz="2000" b="1" err="1">
                <a:latin typeface="Consolas"/>
                <a:ea typeface="+mn-lt"/>
                <a:cs typeface="+mn-lt"/>
              </a:rPr>
              <a:t>bmp_polyglot</a:t>
            </a:r>
            <a:endParaRPr lang="en-US" sz="2000" b="1">
              <a:latin typeface="Consolas"/>
              <a:ea typeface="+mn-lt"/>
              <a:cs typeface="+mn-lt"/>
            </a:endParaRPr>
          </a:p>
          <a:p>
            <a:r>
              <a:rPr lang="en-US" sz="2000" b="1">
                <a:latin typeface="Consolas"/>
                <a:ea typeface="+mn-lt"/>
                <a:cs typeface="+mn-lt"/>
              </a:rPr>
              <a:t>x86/call4_dword_xor</a:t>
            </a:r>
          </a:p>
          <a:p>
            <a:r>
              <a:rPr lang="en-US" sz="2000" b="1">
                <a:latin typeface="Consolas"/>
                <a:ea typeface="+mn-lt"/>
                <a:cs typeface="+mn-lt"/>
              </a:rPr>
              <a:t>x86/</a:t>
            </a:r>
            <a:r>
              <a:rPr lang="en-US" sz="2000" b="1" err="1">
                <a:latin typeface="Consolas"/>
                <a:ea typeface="+mn-lt"/>
                <a:cs typeface="+mn-lt"/>
              </a:rPr>
              <a:t>context_cpuid</a:t>
            </a:r>
            <a:endParaRPr lang="en-US" sz="2000" b="1">
              <a:latin typeface="Consolas"/>
              <a:ea typeface="+mn-lt"/>
              <a:cs typeface="+mn-lt"/>
            </a:endParaRPr>
          </a:p>
          <a:p>
            <a:r>
              <a:rPr lang="en-US" sz="2000" b="1">
                <a:latin typeface="Consolas"/>
                <a:ea typeface="+mn-lt"/>
                <a:cs typeface="+mn-lt"/>
              </a:rPr>
              <a:t>x86/</a:t>
            </a:r>
            <a:r>
              <a:rPr lang="en-US" sz="2000" b="1" err="1">
                <a:latin typeface="Consolas"/>
                <a:ea typeface="+mn-lt"/>
                <a:cs typeface="+mn-lt"/>
              </a:rPr>
              <a:t>context_stat</a:t>
            </a:r>
            <a:endParaRPr lang="en-US" sz="2000" b="1">
              <a:latin typeface="Consolas"/>
              <a:ea typeface="+mn-lt"/>
              <a:cs typeface="+mn-lt"/>
            </a:endParaRPr>
          </a:p>
          <a:p>
            <a:r>
              <a:rPr lang="en-US" sz="2000" b="1">
                <a:latin typeface="Consolas"/>
                <a:ea typeface="+mn-lt"/>
                <a:cs typeface="+mn-lt"/>
              </a:rPr>
              <a:t>x86/</a:t>
            </a:r>
            <a:r>
              <a:rPr lang="en-US" sz="2000" b="1" err="1">
                <a:latin typeface="Consolas"/>
                <a:ea typeface="+mn-lt"/>
                <a:cs typeface="+mn-lt"/>
              </a:rPr>
              <a:t>context_time</a:t>
            </a:r>
            <a:endParaRPr lang="en-US" sz="2000" b="1">
              <a:latin typeface="Consolas"/>
              <a:ea typeface="+mn-lt"/>
              <a:cs typeface="+mn-lt"/>
            </a:endParaRPr>
          </a:p>
          <a:p>
            <a:r>
              <a:rPr lang="en-US" sz="2000" b="1">
                <a:latin typeface="Consolas"/>
                <a:ea typeface="+mn-lt"/>
                <a:cs typeface="+mn-lt"/>
              </a:rPr>
              <a:t>x86/countdown</a:t>
            </a:r>
          </a:p>
        </p:txBody>
      </p:sp>
      <p:sp>
        <p:nvSpPr>
          <p:cNvPr id="5" name="TextBox 4">
            <a:extLst>
              <a:ext uri="{FF2B5EF4-FFF2-40B4-BE49-F238E27FC236}">
                <a16:creationId xmlns:a16="http://schemas.microsoft.com/office/drawing/2014/main" id="{78D282DA-217C-47DA-9DA6-5B6072A305AC}"/>
              </a:ext>
            </a:extLst>
          </p:cNvPr>
          <p:cNvSpPr txBox="1"/>
          <p:nvPr/>
        </p:nvSpPr>
        <p:spPr>
          <a:xfrm>
            <a:off x="7729268" y="1417608"/>
            <a:ext cx="5115464" cy="499572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a:latin typeface="Consolas"/>
                <a:ea typeface="+mn-lt"/>
                <a:cs typeface="+mn-lt"/>
              </a:rPr>
              <a:t>x86/</a:t>
            </a:r>
            <a:r>
              <a:rPr lang="en-US" sz="2000" b="1" err="1">
                <a:latin typeface="Consolas"/>
                <a:ea typeface="+mn-lt"/>
                <a:cs typeface="+mn-lt"/>
              </a:rPr>
              <a:t>fnstenv_mov</a:t>
            </a:r>
            <a:endParaRPr lang="en-US" sz="2000" b="1">
              <a:latin typeface="Consolas"/>
              <a:ea typeface="+mn-lt"/>
              <a:cs typeface="+mn-lt"/>
            </a:endParaRPr>
          </a:p>
          <a:p>
            <a:r>
              <a:rPr lang="en-US" sz="2000" b="1">
                <a:latin typeface="Consolas"/>
                <a:ea typeface="+mn-lt"/>
                <a:cs typeface="+mn-lt"/>
              </a:rPr>
              <a:t>x86/</a:t>
            </a:r>
            <a:r>
              <a:rPr lang="en-US" sz="2000" b="1" err="1">
                <a:latin typeface="Consolas"/>
                <a:ea typeface="+mn-lt"/>
                <a:cs typeface="+mn-lt"/>
              </a:rPr>
              <a:t>jmp_call_additive</a:t>
            </a:r>
            <a:endParaRPr lang="en-US" sz="2000" b="1">
              <a:latin typeface="Consolas"/>
              <a:ea typeface="+mn-lt"/>
              <a:cs typeface="+mn-lt"/>
            </a:endParaRPr>
          </a:p>
          <a:p>
            <a:r>
              <a:rPr lang="en-US" sz="2000" b="1">
                <a:latin typeface="Consolas"/>
                <a:ea typeface="+mn-lt"/>
                <a:cs typeface="+mn-lt"/>
              </a:rPr>
              <a:t>x86/</a:t>
            </a:r>
            <a:r>
              <a:rPr lang="en-US" sz="2000" b="1" err="1">
                <a:latin typeface="Consolas"/>
                <a:ea typeface="+mn-lt"/>
                <a:cs typeface="+mn-lt"/>
              </a:rPr>
              <a:t>nonalpha</a:t>
            </a:r>
            <a:endParaRPr lang="en-US" sz="2000" b="1">
              <a:latin typeface="Consolas"/>
              <a:ea typeface="+mn-lt"/>
              <a:cs typeface="+mn-lt"/>
            </a:endParaRPr>
          </a:p>
          <a:p>
            <a:r>
              <a:rPr lang="en-US" sz="2000" b="1">
                <a:latin typeface="Consolas"/>
                <a:ea typeface="+mn-lt"/>
                <a:cs typeface="+mn-lt"/>
              </a:rPr>
              <a:t>x86/</a:t>
            </a:r>
            <a:r>
              <a:rPr lang="en-US" sz="2000" b="1" err="1">
                <a:latin typeface="Consolas"/>
                <a:ea typeface="+mn-lt"/>
                <a:cs typeface="+mn-lt"/>
              </a:rPr>
              <a:t>nonupper</a:t>
            </a:r>
            <a:endParaRPr lang="en-US" sz="2000" b="1">
              <a:latin typeface="Consolas"/>
              <a:ea typeface="+mn-lt"/>
              <a:cs typeface="+mn-lt"/>
            </a:endParaRPr>
          </a:p>
          <a:p>
            <a:r>
              <a:rPr lang="en-US" sz="2000" b="1">
                <a:latin typeface="Consolas"/>
                <a:ea typeface="+mn-lt"/>
                <a:cs typeface="+mn-lt"/>
              </a:rPr>
              <a:t>x86/</a:t>
            </a:r>
            <a:r>
              <a:rPr lang="en-US" sz="2000" b="1" err="1">
                <a:latin typeface="Consolas"/>
                <a:ea typeface="+mn-lt"/>
                <a:cs typeface="+mn-lt"/>
              </a:rPr>
              <a:t>opt_sub</a:t>
            </a:r>
            <a:endParaRPr lang="en-US" sz="2000" b="1">
              <a:latin typeface="Consolas"/>
              <a:ea typeface="+mn-lt"/>
              <a:cs typeface="+mn-lt"/>
            </a:endParaRPr>
          </a:p>
          <a:p>
            <a:r>
              <a:rPr lang="en-US" sz="2000" b="1">
                <a:latin typeface="Consolas"/>
                <a:ea typeface="+mn-lt"/>
                <a:cs typeface="+mn-lt"/>
              </a:rPr>
              <a:t>x86/service</a:t>
            </a:r>
          </a:p>
          <a:p>
            <a:r>
              <a:rPr lang="en-US" sz="2000" b="1">
                <a:latin typeface="Consolas"/>
                <a:ea typeface="+mn-lt"/>
                <a:cs typeface="+mn-lt"/>
              </a:rPr>
              <a:t>x86/</a:t>
            </a:r>
            <a:r>
              <a:rPr lang="en-US" sz="2000" b="1" err="1">
                <a:latin typeface="Consolas"/>
                <a:ea typeface="+mn-lt"/>
                <a:cs typeface="+mn-lt"/>
              </a:rPr>
              <a:t>shikata_ga_nai</a:t>
            </a:r>
            <a:endParaRPr lang="en-US" sz="2000" b="1">
              <a:latin typeface="Consolas"/>
              <a:ea typeface="+mn-lt"/>
              <a:cs typeface="+mn-lt"/>
            </a:endParaRPr>
          </a:p>
          <a:p>
            <a:r>
              <a:rPr lang="en-US" sz="2000" b="1">
                <a:latin typeface="Consolas"/>
                <a:ea typeface="+mn-lt"/>
                <a:cs typeface="+mn-lt"/>
              </a:rPr>
              <a:t>x86/</a:t>
            </a:r>
            <a:r>
              <a:rPr lang="en-US" sz="2000" b="1" err="1">
                <a:latin typeface="Consolas"/>
                <a:ea typeface="+mn-lt"/>
                <a:cs typeface="+mn-lt"/>
              </a:rPr>
              <a:t>single_static_bit</a:t>
            </a:r>
            <a:endParaRPr lang="en-US" sz="2000" b="1">
              <a:latin typeface="Consolas"/>
              <a:ea typeface="+mn-lt"/>
              <a:cs typeface="+mn-lt"/>
            </a:endParaRPr>
          </a:p>
          <a:p>
            <a:r>
              <a:rPr lang="en-US" sz="2000" b="1">
                <a:latin typeface="Consolas"/>
                <a:ea typeface="+mn-lt"/>
                <a:cs typeface="+mn-lt"/>
              </a:rPr>
              <a:t>x86/</a:t>
            </a:r>
            <a:r>
              <a:rPr lang="en-US" sz="2000" b="1" err="1">
                <a:latin typeface="Consolas"/>
                <a:ea typeface="+mn-lt"/>
                <a:cs typeface="+mn-lt"/>
              </a:rPr>
              <a:t>unicode_mixed</a:t>
            </a:r>
            <a:endParaRPr lang="en-US" sz="2000" b="1">
              <a:latin typeface="Consolas"/>
              <a:ea typeface="+mn-lt"/>
              <a:cs typeface="+mn-lt"/>
            </a:endParaRPr>
          </a:p>
          <a:p>
            <a:r>
              <a:rPr lang="en-US" sz="2000" b="1">
                <a:latin typeface="Consolas"/>
                <a:ea typeface="+mn-lt"/>
                <a:cs typeface="+mn-lt"/>
              </a:rPr>
              <a:t>x86/</a:t>
            </a:r>
            <a:r>
              <a:rPr lang="en-US" sz="2000" b="1" err="1">
                <a:latin typeface="Consolas"/>
                <a:ea typeface="+mn-lt"/>
                <a:cs typeface="+mn-lt"/>
              </a:rPr>
              <a:t>unicode_upper</a:t>
            </a:r>
            <a:endParaRPr lang="en-US" sz="2000" b="1">
              <a:latin typeface="Consolas"/>
              <a:ea typeface="+mn-lt"/>
              <a:cs typeface="+mn-lt"/>
            </a:endParaRPr>
          </a:p>
          <a:p>
            <a:r>
              <a:rPr lang="en-US" sz="2000" b="1">
                <a:latin typeface="Consolas"/>
                <a:ea typeface="+mn-lt"/>
                <a:cs typeface="+mn-lt"/>
              </a:rPr>
              <a:t>x86/</a:t>
            </a:r>
            <a:r>
              <a:rPr lang="en-US" sz="2000" b="1" err="1">
                <a:latin typeface="Consolas"/>
                <a:ea typeface="+mn-lt"/>
                <a:cs typeface="+mn-lt"/>
              </a:rPr>
              <a:t>xor_dynamic</a:t>
            </a:r>
            <a:endParaRPr lang="en-US" sz="2000" b="1">
              <a:latin typeface="Consolas"/>
              <a:ea typeface="+mn-lt"/>
              <a:cs typeface="+mn-lt"/>
            </a:endParaRPr>
          </a:p>
          <a:p>
            <a:pPr>
              <a:lnSpc>
                <a:spcPct val="70000"/>
              </a:lnSpc>
              <a:spcBef>
                <a:spcPts val="1000"/>
              </a:spcBef>
            </a:pPr>
            <a:endParaRPr lang="en-US" sz="2000" b="1">
              <a:ea typeface="+mn-lt"/>
              <a:cs typeface="+mn-lt"/>
            </a:endParaRPr>
          </a:p>
          <a:p>
            <a:pPr>
              <a:lnSpc>
                <a:spcPct val="70000"/>
              </a:lnSpc>
              <a:spcBef>
                <a:spcPts val="1000"/>
              </a:spcBef>
            </a:pPr>
            <a:endParaRPr lang="en-US" sz="2000" b="1">
              <a:ea typeface="+mn-lt"/>
              <a:cs typeface="+mn-lt"/>
            </a:endParaRPr>
          </a:p>
          <a:p>
            <a:pPr>
              <a:lnSpc>
                <a:spcPct val="70000"/>
              </a:lnSpc>
              <a:spcBef>
                <a:spcPts val="1000"/>
              </a:spcBef>
            </a:pPr>
            <a:r>
              <a:rPr lang="en-US" sz="3200" b="1" err="1">
                <a:solidFill>
                  <a:srgbClr val="00F64C"/>
                </a:solidFill>
                <a:ea typeface="+mn-lt"/>
                <a:cs typeface="+mn-lt"/>
              </a:rPr>
              <a:t>msfvenom</a:t>
            </a:r>
            <a:r>
              <a:rPr lang="en-US" sz="3200" b="1">
                <a:solidFill>
                  <a:srgbClr val="00F64C"/>
                </a:solidFill>
                <a:ea typeface="+mn-lt"/>
                <a:cs typeface="+mn-lt"/>
              </a:rPr>
              <a:t> –list encoders</a:t>
            </a:r>
          </a:p>
          <a:p>
            <a:pPr>
              <a:lnSpc>
                <a:spcPct val="70000"/>
              </a:lnSpc>
              <a:spcBef>
                <a:spcPts val="1000"/>
              </a:spcBef>
            </a:pPr>
            <a:endParaRPr lang="en-US" sz="2000">
              <a:ea typeface="+mn-lt"/>
              <a:cs typeface="+mn-lt"/>
            </a:endParaRPr>
          </a:p>
        </p:txBody>
      </p:sp>
    </p:spTree>
    <p:extLst>
      <p:ext uri="{BB962C8B-B14F-4D97-AF65-F5344CB8AC3E}">
        <p14:creationId xmlns:p14="http://schemas.microsoft.com/office/powerpoint/2010/main" val="2668510864"/>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AD0F68-767F-46B0-9A90-AB8B46DF6166}"/>
              </a:ext>
            </a:extLst>
          </p:cNvPr>
          <p:cNvSpPr>
            <a:spLocks noGrp="1"/>
          </p:cNvSpPr>
          <p:nvPr>
            <p:ph type="title"/>
          </p:nvPr>
        </p:nvSpPr>
        <p:spPr/>
        <p:txBody>
          <a:bodyPr/>
          <a:lstStyle/>
          <a:p>
            <a:r>
              <a:rPr lang="en-US" b="1">
                <a:latin typeface="Consolas"/>
                <a:ea typeface="+mn-lt"/>
                <a:cs typeface="+mn-lt"/>
              </a:rPr>
              <a:t>en(coding|crypting) tools: </a:t>
            </a:r>
            <a:br>
              <a:rPr lang="en-US" b="1">
                <a:latin typeface="Consolas"/>
                <a:ea typeface="+mn-lt"/>
                <a:cs typeface="+mn-lt"/>
              </a:rPr>
            </a:br>
            <a:r>
              <a:rPr lang="en-US" b="1">
                <a:latin typeface="Consolas"/>
                <a:ea typeface="+mn-lt"/>
                <a:cs typeface="+mn-lt"/>
              </a:rPr>
              <a:t>MSFVenom Alpha_*</a:t>
            </a:r>
            <a:endParaRPr lang="en-US"/>
          </a:p>
        </p:txBody>
      </p:sp>
      <p:sp>
        <p:nvSpPr>
          <p:cNvPr id="3" name="Content Placeholder 2">
            <a:extLst>
              <a:ext uri="{FF2B5EF4-FFF2-40B4-BE49-F238E27FC236}">
                <a16:creationId xmlns:a16="http://schemas.microsoft.com/office/drawing/2014/main" id="{00381C92-A266-42C0-B32B-0DD056461879}"/>
              </a:ext>
            </a:extLst>
          </p:cNvPr>
          <p:cNvSpPr>
            <a:spLocks noGrp="1"/>
          </p:cNvSpPr>
          <p:nvPr>
            <p:ph idx="1"/>
          </p:nvPr>
        </p:nvSpPr>
        <p:spPr>
          <a:xfrm>
            <a:off x="838200" y="1825625"/>
            <a:ext cx="10515600" cy="4854545"/>
          </a:xfrm>
        </p:spPr>
        <p:txBody>
          <a:bodyPr vert="horz" lIns="91440" tIns="45720" rIns="91440" bIns="45720" rtlCol="0" anchor="t">
            <a:normAutofit fontScale="92500" lnSpcReduction="10000"/>
          </a:bodyPr>
          <a:lstStyle/>
          <a:p>
            <a:r>
              <a:rPr lang="en-US" b="1" dirty="0">
                <a:latin typeface="Consolas"/>
                <a:cs typeface="Calibri"/>
              </a:rPr>
              <a:t>The goal of any alphanumeric is to defeat stricter encoding</a:t>
            </a:r>
          </a:p>
          <a:p>
            <a:r>
              <a:rPr lang="en-US" b="1" dirty="0">
                <a:latin typeface="Consolas"/>
                <a:ea typeface="+mn-lt"/>
                <a:cs typeface="+mn-lt"/>
              </a:rPr>
              <a:t>Anything with "alpha" is going to keep things under </a:t>
            </a:r>
            <a:r>
              <a:rPr lang="en-US" b="1" dirty="0">
                <a:solidFill>
                  <a:srgbClr val="00F64C"/>
                </a:solidFill>
                <a:latin typeface="Consolas"/>
                <a:ea typeface="+mn-lt"/>
                <a:cs typeface="+mn-lt"/>
              </a:rPr>
              <a:t>\x7F </a:t>
            </a:r>
            <a:r>
              <a:rPr lang="en-US" b="1" dirty="0">
                <a:latin typeface="Consolas"/>
                <a:ea typeface="+mn-lt"/>
                <a:cs typeface="+mn-lt"/>
              </a:rPr>
              <a:t>and sometimes above </a:t>
            </a:r>
            <a:r>
              <a:rPr lang="en-US" b="1" dirty="0">
                <a:solidFill>
                  <a:srgbClr val="00F64C"/>
                </a:solidFill>
                <a:latin typeface="Consolas"/>
                <a:ea typeface="+mn-lt"/>
                <a:cs typeface="+mn-lt"/>
              </a:rPr>
              <a:t>\x00</a:t>
            </a:r>
          </a:p>
          <a:p>
            <a:r>
              <a:rPr lang="en-US" b="1" dirty="0">
                <a:solidFill>
                  <a:srgbClr val="FFFFFF"/>
                </a:solidFill>
                <a:latin typeface="Consolas"/>
                <a:cs typeface="Calibri"/>
              </a:rPr>
              <a:t>The blob when properly configured will be human readable so </a:t>
            </a:r>
            <a:r>
              <a:rPr lang="en-US" b="1" dirty="0">
                <a:solidFill>
                  <a:srgbClr val="00F64C"/>
                </a:solidFill>
                <a:latin typeface="Consolas"/>
                <a:cs typeface="Calibri"/>
              </a:rPr>
              <a:t>–f raw </a:t>
            </a:r>
            <a:r>
              <a:rPr lang="en-US" b="1" dirty="0">
                <a:latin typeface="Consolas"/>
                <a:cs typeface="Calibri"/>
              </a:rPr>
              <a:t>is acceptable.</a:t>
            </a:r>
          </a:p>
          <a:p>
            <a:endParaRPr lang="en-US" dirty="0">
              <a:latin typeface="Consolas"/>
              <a:ea typeface="+mn-lt"/>
              <a:cs typeface="+mn-lt"/>
            </a:endParaRPr>
          </a:p>
          <a:p>
            <a:pPr marL="0" indent="0">
              <a:buNone/>
            </a:pPr>
            <a:r>
              <a:rPr lang="en-US" dirty="0">
                <a:latin typeface="Consolas"/>
                <a:ea typeface="+mn-lt"/>
                <a:cs typeface="+mn-lt"/>
              </a:rPr>
              <a:t>Payload size: 447 bytes</a:t>
            </a:r>
            <a:endParaRPr lang="en-US" dirty="0">
              <a:solidFill>
                <a:srgbClr val="FFFFFF"/>
              </a:solidFill>
              <a:latin typeface="Consolas"/>
              <a:cs typeface="Calibri"/>
            </a:endParaRPr>
          </a:p>
          <a:p>
            <a:pPr marL="0" indent="0">
              <a:buNone/>
            </a:pPr>
            <a:r>
              <a:rPr lang="en-US" dirty="0">
                <a:latin typeface="Consolas"/>
                <a:ea typeface="+mn-lt"/>
                <a:cs typeface="+mn-lt"/>
              </a:rPr>
              <a:t>     </a:t>
            </a:r>
            <a:r>
              <a:rPr lang="en-US" b="1" dirty="0">
                <a:solidFill>
                  <a:srgbClr val="FF0000"/>
                </a:solidFill>
                <a:latin typeface="Consolas"/>
                <a:ea typeface="+mn-lt"/>
                <a:cs typeface="+mn-lt"/>
              </a:rPr>
              <a:t>ÆÙÄÙvô</a:t>
            </a:r>
            <a:r>
              <a:rPr lang="en-US" b="1" dirty="0">
                <a:solidFill>
                  <a:srgbClr val="00F64C"/>
                </a:solidFill>
                <a:latin typeface="Consolas"/>
                <a:ea typeface="+mn-lt"/>
                <a:cs typeface="+mn-lt"/>
              </a:rPr>
              <a:t>ZJJJJJJJJJJJCCCCCC7RYjAXP0A0AkAAQ2AB2BB0</a:t>
            </a:r>
          </a:p>
          <a:p>
            <a:pPr marL="0" indent="0">
              <a:buNone/>
            </a:pPr>
            <a:endParaRPr lang="en-US" b="1" dirty="0">
              <a:solidFill>
                <a:srgbClr val="00F64C"/>
              </a:solidFill>
              <a:latin typeface="Consolas"/>
              <a:ea typeface="+mn-lt"/>
              <a:cs typeface="+mn-lt"/>
            </a:endParaRPr>
          </a:p>
          <a:p>
            <a:pPr marL="0" indent="0">
              <a:buNone/>
            </a:pPr>
            <a:r>
              <a:rPr lang="en-US" dirty="0">
                <a:ea typeface="+mn-lt"/>
                <a:cs typeface="+mn-lt"/>
              </a:rPr>
              <a:t>            </a:t>
            </a:r>
            <a:r>
              <a:rPr lang="en-US" dirty="0">
                <a:solidFill>
                  <a:srgbClr val="FF0000"/>
                </a:solidFill>
                <a:ea typeface="+mn-lt"/>
                <a:cs typeface="+mn-lt"/>
              </a:rPr>
              <a:t>\xd9\</a:t>
            </a:r>
            <a:r>
              <a:rPr lang="en-US" dirty="0" err="1">
                <a:solidFill>
                  <a:srgbClr val="FF0000"/>
                </a:solidFill>
                <a:ea typeface="+mn-lt"/>
                <a:cs typeface="+mn-lt"/>
              </a:rPr>
              <a:t>xcc</a:t>
            </a:r>
            <a:r>
              <a:rPr lang="en-US" dirty="0">
                <a:solidFill>
                  <a:srgbClr val="FF0000"/>
                </a:solidFill>
                <a:ea typeface="+mn-lt"/>
                <a:cs typeface="+mn-lt"/>
              </a:rPr>
              <a:t>\xd9</a:t>
            </a:r>
            <a:r>
              <a:rPr lang="en-US" dirty="0">
                <a:ea typeface="+mn-lt"/>
                <a:cs typeface="+mn-lt"/>
              </a:rPr>
              <a:t>\x74\x24</a:t>
            </a:r>
            <a:r>
              <a:rPr lang="en-US" dirty="0">
                <a:solidFill>
                  <a:srgbClr val="FF0000"/>
                </a:solidFill>
                <a:ea typeface="+mn-lt"/>
                <a:cs typeface="+mn-lt"/>
              </a:rPr>
              <a:t>\xf4</a:t>
            </a:r>
            <a:r>
              <a:rPr lang="en-US" dirty="0">
                <a:ea typeface="+mn-lt"/>
                <a:cs typeface="+mn-lt"/>
              </a:rPr>
              <a:t>\x58\x50\x59\x49\x49\x49\x49</a:t>
            </a:r>
            <a:endParaRPr lang="en-US" dirty="0"/>
          </a:p>
        </p:txBody>
      </p:sp>
    </p:spTree>
    <p:extLst>
      <p:ext uri="{BB962C8B-B14F-4D97-AF65-F5344CB8AC3E}">
        <p14:creationId xmlns:p14="http://schemas.microsoft.com/office/powerpoint/2010/main" val="397508131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AD0F68-767F-46B0-9A90-AB8B46DF6166}"/>
              </a:ext>
            </a:extLst>
          </p:cNvPr>
          <p:cNvSpPr>
            <a:spLocks noGrp="1"/>
          </p:cNvSpPr>
          <p:nvPr>
            <p:ph type="title"/>
          </p:nvPr>
        </p:nvSpPr>
        <p:spPr/>
        <p:txBody>
          <a:bodyPr/>
          <a:lstStyle/>
          <a:p>
            <a:r>
              <a:rPr lang="en-US" b="1">
                <a:latin typeface="Consolas"/>
                <a:ea typeface="+mn-lt"/>
                <a:cs typeface="+mn-lt"/>
              </a:rPr>
              <a:t>en(coding|crypting</a:t>
            </a:r>
            <a:r>
              <a:rPr lang="en-US" b="1">
                <a:latin typeface="Consolas"/>
              </a:rPr>
              <a:t>) tools</a:t>
            </a:r>
            <a:r>
              <a:rPr lang="en-US" b="1">
                <a:latin typeface="Consolas"/>
                <a:ea typeface="+mn-lt"/>
                <a:cs typeface="+mn-lt"/>
              </a:rPr>
              <a:t>:</a:t>
            </a:r>
            <a:br>
              <a:rPr lang="en-US" b="1">
                <a:latin typeface="Consolas"/>
                <a:ea typeface="+mn-lt"/>
                <a:cs typeface="+mn-lt"/>
              </a:rPr>
            </a:br>
            <a:r>
              <a:rPr lang="en-US" b="1">
                <a:latin typeface="Consolas"/>
              </a:rPr>
              <a:t>MSFVenom Alpha_*</a:t>
            </a:r>
            <a:endParaRPr lang="en-US">
              <a:ea typeface="+mj-lt"/>
              <a:cs typeface="+mj-lt"/>
            </a:endParaRPr>
          </a:p>
        </p:txBody>
      </p:sp>
      <p:sp>
        <p:nvSpPr>
          <p:cNvPr id="3" name="Content Placeholder 2">
            <a:extLst>
              <a:ext uri="{FF2B5EF4-FFF2-40B4-BE49-F238E27FC236}">
                <a16:creationId xmlns:a16="http://schemas.microsoft.com/office/drawing/2014/main" id="{00381C92-A266-42C0-B32B-0DD056461879}"/>
              </a:ext>
            </a:extLst>
          </p:cNvPr>
          <p:cNvSpPr>
            <a:spLocks noGrp="1"/>
          </p:cNvSpPr>
          <p:nvPr>
            <p:ph idx="1"/>
          </p:nvPr>
        </p:nvSpPr>
        <p:spPr>
          <a:xfrm>
            <a:off x="176842" y="1825625"/>
            <a:ext cx="11838315" cy="4495111"/>
          </a:xfrm>
        </p:spPr>
        <p:txBody>
          <a:bodyPr vert="horz" lIns="91440" tIns="45720" rIns="91440" bIns="45720" rtlCol="0" anchor="t">
            <a:normAutofit lnSpcReduction="10000"/>
          </a:bodyPr>
          <a:lstStyle/>
          <a:p>
            <a:r>
              <a:rPr lang="en-US" b="1" u="sng" dirty="0">
                <a:solidFill>
                  <a:srgbClr val="00F64C"/>
                </a:solidFill>
                <a:latin typeface="Consolas" panose="020B0609020204030204" pitchFamily="49" charset="0"/>
                <a:cs typeface="Calibri"/>
              </a:rPr>
              <a:t>What the heck was that gibberish at the front?</a:t>
            </a:r>
            <a:r>
              <a:rPr lang="en-US" b="1" dirty="0">
                <a:solidFill>
                  <a:srgbClr val="00F64C"/>
                </a:solidFill>
                <a:latin typeface="Consolas" panose="020B0609020204030204" pitchFamily="49" charset="0"/>
                <a:cs typeface="Calibri"/>
              </a:rPr>
              <a:t> </a:t>
            </a:r>
            <a:r>
              <a:rPr lang="en-US" b="1" dirty="0">
                <a:latin typeface="Consolas" panose="020B0609020204030204" pitchFamily="49" charset="0"/>
                <a:cs typeface="Calibri"/>
              </a:rPr>
              <a:t> </a:t>
            </a:r>
            <a:endParaRPr lang="en-US" b="1" dirty="0">
              <a:latin typeface="Consolas" panose="020B0609020204030204" pitchFamily="49" charset="0"/>
            </a:endParaRPr>
          </a:p>
          <a:p>
            <a:pPr lvl="1"/>
            <a:r>
              <a:rPr lang="en-US" b="1" dirty="0">
                <a:solidFill>
                  <a:srgbClr val="00F64C"/>
                </a:solidFill>
                <a:latin typeface="Consolas" panose="020B0609020204030204" pitchFamily="49" charset="0"/>
                <a:cs typeface="Calibri"/>
              </a:rPr>
              <a:t>FXCH &amp;</a:t>
            </a:r>
            <a:r>
              <a:rPr lang="en-US" b="1" dirty="0">
                <a:solidFill>
                  <a:srgbClr val="FFFFFF"/>
                </a:solidFill>
                <a:latin typeface="Consolas" panose="020B0609020204030204" pitchFamily="49" charset="0"/>
                <a:cs typeface="Calibri"/>
              </a:rPr>
              <a:t> </a:t>
            </a:r>
            <a:r>
              <a:rPr lang="en-US" b="1" dirty="0">
                <a:solidFill>
                  <a:srgbClr val="00F64C"/>
                </a:solidFill>
                <a:latin typeface="Consolas" panose="020B0609020204030204" pitchFamily="49" charset="0"/>
                <a:cs typeface="Calibri"/>
              </a:rPr>
              <a:t>FNSTENV</a:t>
            </a:r>
            <a:endParaRPr lang="en-US" b="1" dirty="0">
              <a:latin typeface="Consolas" panose="020B0609020204030204" pitchFamily="49" charset="0"/>
              <a:cs typeface="Calibri"/>
            </a:endParaRPr>
          </a:p>
          <a:p>
            <a:pPr marL="0" indent="0">
              <a:buNone/>
            </a:pPr>
            <a:r>
              <a:rPr lang="en-US" b="1" dirty="0">
                <a:latin typeface="Consolas" panose="020B0609020204030204" pitchFamily="49" charset="0"/>
                <a:cs typeface="Calibri"/>
              </a:rPr>
              <a:t>0x0000000000000000:  </a:t>
            </a:r>
            <a:r>
              <a:rPr lang="en-US" b="1" dirty="0">
                <a:solidFill>
                  <a:srgbClr val="FF0000"/>
                </a:solidFill>
                <a:latin typeface="Consolas" panose="020B0609020204030204" pitchFamily="49" charset="0"/>
                <a:cs typeface="Calibri"/>
              </a:rPr>
              <a:t>D9 CC</a:t>
            </a:r>
            <a:r>
              <a:rPr lang="en-US" b="1" dirty="0">
                <a:latin typeface="Consolas" panose="020B0609020204030204" pitchFamily="49" charset="0"/>
                <a:cs typeface="Calibri"/>
              </a:rPr>
              <a:t>          </a:t>
            </a:r>
            <a:r>
              <a:rPr lang="en-US" b="1" dirty="0" err="1">
                <a:solidFill>
                  <a:srgbClr val="FF0000"/>
                </a:solidFill>
                <a:latin typeface="Consolas" panose="020B0609020204030204" pitchFamily="49" charset="0"/>
                <a:cs typeface="Calibri"/>
              </a:rPr>
              <a:t>fxch</a:t>
            </a:r>
            <a:r>
              <a:rPr lang="en-US" b="1" dirty="0">
                <a:solidFill>
                  <a:srgbClr val="FF0000"/>
                </a:solidFill>
                <a:latin typeface="Consolas" panose="020B0609020204030204" pitchFamily="49" charset="0"/>
                <a:cs typeface="Calibri"/>
              </a:rPr>
              <a:t>    </a:t>
            </a:r>
            <a:r>
              <a:rPr lang="en-US" b="1" dirty="0" err="1">
                <a:latin typeface="Consolas" panose="020B0609020204030204" pitchFamily="49" charset="0"/>
                <a:cs typeface="Calibri"/>
              </a:rPr>
              <a:t>st</a:t>
            </a:r>
            <a:r>
              <a:rPr lang="en-US" b="1" dirty="0">
                <a:latin typeface="Consolas" panose="020B0609020204030204" pitchFamily="49" charset="0"/>
                <a:cs typeface="Calibri"/>
              </a:rPr>
              <a:t>(4)</a:t>
            </a:r>
            <a:br>
              <a:rPr lang="en-US" b="1" dirty="0">
                <a:latin typeface="Consolas" panose="020B0609020204030204" pitchFamily="49" charset="0"/>
                <a:cs typeface="Calibri"/>
              </a:rPr>
            </a:br>
            <a:r>
              <a:rPr lang="en-US" b="1" dirty="0">
                <a:latin typeface="Consolas" panose="020B0609020204030204" pitchFamily="49" charset="0"/>
                <a:cs typeface="Calibri"/>
              </a:rPr>
              <a:t>0x0000000000000002:  </a:t>
            </a:r>
            <a:r>
              <a:rPr lang="en-US" b="1" dirty="0">
                <a:solidFill>
                  <a:srgbClr val="FF0000"/>
                </a:solidFill>
                <a:latin typeface="Consolas" panose="020B0609020204030204" pitchFamily="49" charset="0"/>
                <a:cs typeface="Calibri"/>
              </a:rPr>
              <a:t>D9</a:t>
            </a:r>
            <a:r>
              <a:rPr lang="en-US" b="1" dirty="0">
                <a:latin typeface="Consolas" panose="020B0609020204030204" pitchFamily="49" charset="0"/>
                <a:cs typeface="Calibri"/>
              </a:rPr>
              <a:t> 74 24 </a:t>
            </a:r>
            <a:r>
              <a:rPr lang="en-US" b="1" dirty="0">
                <a:solidFill>
                  <a:srgbClr val="FF0000"/>
                </a:solidFill>
                <a:latin typeface="Consolas" panose="020B0609020204030204" pitchFamily="49" charset="0"/>
                <a:cs typeface="Calibri"/>
              </a:rPr>
              <a:t>F4</a:t>
            </a:r>
            <a:r>
              <a:rPr lang="en-US" b="1" dirty="0">
                <a:latin typeface="Consolas" panose="020B0609020204030204" pitchFamily="49" charset="0"/>
                <a:cs typeface="Calibri"/>
              </a:rPr>
              <a:t>    </a:t>
            </a:r>
            <a:r>
              <a:rPr lang="en-US" b="1" dirty="0" err="1">
                <a:solidFill>
                  <a:srgbClr val="FF0000"/>
                </a:solidFill>
                <a:latin typeface="Consolas" panose="020B0609020204030204" pitchFamily="49" charset="0"/>
                <a:cs typeface="Calibri"/>
              </a:rPr>
              <a:t>fnstenv</a:t>
            </a:r>
            <a:r>
              <a:rPr lang="en-US" b="1" dirty="0">
                <a:solidFill>
                  <a:srgbClr val="FF0000"/>
                </a:solidFill>
                <a:latin typeface="Consolas" panose="020B0609020204030204" pitchFamily="49" charset="0"/>
                <a:cs typeface="Calibri"/>
              </a:rPr>
              <a:t> </a:t>
            </a:r>
            <a:r>
              <a:rPr lang="en-US" b="1" dirty="0">
                <a:latin typeface="Consolas" panose="020B0609020204030204" pitchFamily="49" charset="0"/>
                <a:cs typeface="Calibri"/>
              </a:rPr>
              <a:t>[</a:t>
            </a:r>
            <a:r>
              <a:rPr lang="en-US" b="1" dirty="0" err="1">
                <a:latin typeface="Consolas" panose="020B0609020204030204" pitchFamily="49" charset="0"/>
                <a:cs typeface="Calibri"/>
              </a:rPr>
              <a:t>esp</a:t>
            </a:r>
            <a:r>
              <a:rPr lang="en-US" b="1" dirty="0">
                <a:latin typeface="Consolas" panose="020B0609020204030204" pitchFamily="49" charset="0"/>
                <a:cs typeface="Calibri"/>
              </a:rPr>
              <a:t> - 0xc]</a:t>
            </a:r>
            <a:br>
              <a:rPr lang="en-US" b="1" dirty="0">
                <a:latin typeface="Consolas" panose="020B0609020204030204" pitchFamily="49" charset="0"/>
                <a:cs typeface="Calibri"/>
              </a:rPr>
            </a:br>
            <a:r>
              <a:rPr lang="en-US" b="1" dirty="0">
                <a:latin typeface="Consolas" panose="020B0609020204030204" pitchFamily="49" charset="0"/>
                <a:cs typeface="Calibri"/>
              </a:rPr>
              <a:t>0x0000000000000006:  58             pop     </a:t>
            </a:r>
            <a:r>
              <a:rPr lang="en-US" b="1" dirty="0" err="1">
                <a:latin typeface="Consolas" panose="020B0609020204030204" pitchFamily="49" charset="0"/>
                <a:cs typeface="Calibri"/>
              </a:rPr>
              <a:t>rax</a:t>
            </a:r>
            <a:br>
              <a:rPr lang="en-US" b="1" dirty="0">
                <a:latin typeface="Consolas" panose="020B0609020204030204" pitchFamily="49" charset="0"/>
                <a:cs typeface="Calibri"/>
              </a:rPr>
            </a:br>
            <a:r>
              <a:rPr lang="en-US" b="1" dirty="0">
                <a:latin typeface="Consolas" panose="020B0609020204030204" pitchFamily="49" charset="0"/>
                <a:cs typeface="Calibri"/>
              </a:rPr>
              <a:t>0x0000000000000007:  50             push    </a:t>
            </a:r>
            <a:r>
              <a:rPr lang="en-US" b="1" dirty="0" err="1">
                <a:latin typeface="Consolas" panose="020B0609020204030204" pitchFamily="49" charset="0"/>
                <a:cs typeface="Calibri"/>
              </a:rPr>
              <a:t>rax</a:t>
            </a:r>
            <a:br>
              <a:rPr lang="en-US" b="1" dirty="0">
                <a:latin typeface="Consolas" panose="020B0609020204030204" pitchFamily="49" charset="0"/>
                <a:cs typeface="Calibri"/>
              </a:rPr>
            </a:br>
            <a:r>
              <a:rPr lang="en-US" b="1" dirty="0">
                <a:latin typeface="Consolas" panose="020B0609020204030204" pitchFamily="49" charset="0"/>
                <a:cs typeface="Calibri"/>
              </a:rPr>
              <a:t>0x0000000000000008:  59             pop     </a:t>
            </a:r>
            <a:r>
              <a:rPr lang="en-US" b="1" dirty="0" err="1">
                <a:latin typeface="Consolas" panose="020B0609020204030204" pitchFamily="49" charset="0"/>
                <a:cs typeface="Calibri"/>
              </a:rPr>
              <a:t>rcx</a:t>
            </a:r>
            <a:endParaRPr lang="en-US" b="1" dirty="0">
              <a:latin typeface="Consolas" panose="020B0609020204030204" pitchFamily="49" charset="0"/>
              <a:cs typeface="Calibri"/>
            </a:endParaRPr>
          </a:p>
          <a:p>
            <a:endParaRPr lang="en-US" dirty="0">
              <a:latin typeface="Consolas" panose="020B0609020204030204" pitchFamily="49" charset="0"/>
              <a:cs typeface="Calibri"/>
            </a:endParaRPr>
          </a:p>
          <a:p>
            <a:r>
              <a:rPr lang="en-US" b="1" dirty="0">
                <a:latin typeface="Consolas" panose="020B0609020204030204" pitchFamily="49" charset="0"/>
                <a:cs typeface="Calibri"/>
              </a:rPr>
              <a:t> Despite specifying alphanumeric, it still needs to find EIP... many used by </a:t>
            </a:r>
            <a:r>
              <a:rPr lang="en-US" b="1" dirty="0" err="1">
                <a:latin typeface="Consolas" panose="020B0609020204030204" pitchFamily="49" charset="0"/>
                <a:cs typeface="Calibri"/>
              </a:rPr>
              <a:t>MSFVenom</a:t>
            </a:r>
            <a:r>
              <a:rPr lang="en-US" b="1" dirty="0">
                <a:latin typeface="Consolas" panose="020B0609020204030204" pitchFamily="49" charset="0"/>
                <a:cs typeface="Calibri"/>
              </a:rPr>
              <a:t> produce non-alphanumeric initial bytes unless they are aided by special options</a:t>
            </a:r>
            <a:endParaRPr lang="en-US" b="1" dirty="0">
              <a:latin typeface="Consolas" panose="020B0609020204030204" pitchFamily="49" charset="0"/>
            </a:endParaRPr>
          </a:p>
          <a:p>
            <a:endParaRPr lang="en-US" dirty="0">
              <a:cs typeface="Calibri"/>
            </a:endParaRPr>
          </a:p>
        </p:txBody>
      </p:sp>
    </p:spTree>
    <p:extLst>
      <p:ext uri="{BB962C8B-B14F-4D97-AF65-F5344CB8AC3E}">
        <p14:creationId xmlns:p14="http://schemas.microsoft.com/office/powerpoint/2010/main" val="3923022711"/>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AD0F68-767F-46B0-9A90-AB8B46DF6166}"/>
              </a:ext>
            </a:extLst>
          </p:cNvPr>
          <p:cNvSpPr>
            <a:spLocks noGrp="1"/>
          </p:cNvSpPr>
          <p:nvPr>
            <p:ph type="title"/>
          </p:nvPr>
        </p:nvSpPr>
        <p:spPr/>
        <p:txBody>
          <a:bodyPr/>
          <a:lstStyle/>
          <a:p>
            <a:r>
              <a:rPr lang="en-US" b="1">
                <a:latin typeface="Consolas"/>
                <a:ea typeface="+mn-lt"/>
                <a:cs typeface="+mn-lt"/>
              </a:rPr>
              <a:t>en(coding|crypting) tools:</a:t>
            </a:r>
            <a:br>
              <a:rPr lang="en-US" b="1">
                <a:latin typeface="Consolas"/>
                <a:ea typeface="+mn-lt"/>
                <a:cs typeface="+mn-lt"/>
              </a:rPr>
            </a:br>
            <a:r>
              <a:rPr lang="en-US" b="1">
                <a:latin typeface="Consolas"/>
              </a:rPr>
              <a:t>MSFVenom Alpha_*</a:t>
            </a:r>
            <a:endParaRPr lang="en-US">
              <a:cs typeface="Calibri Light"/>
            </a:endParaRPr>
          </a:p>
        </p:txBody>
      </p:sp>
      <p:sp>
        <p:nvSpPr>
          <p:cNvPr id="3" name="Content Placeholder 2">
            <a:extLst>
              <a:ext uri="{FF2B5EF4-FFF2-40B4-BE49-F238E27FC236}">
                <a16:creationId xmlns:a16="http://schemas.microsoft.com/office/drawing/2014/main" id="{00381C92-A266-42C0-B32B-0DD056461879}"/>
              </a:ext>
            </a:extLst>
          </p:cNvPr>
          <p:cNvSpPr>
            <a:spLocks noGrp="1"/>
          </p:cNvSpPr>
          <p:nvPr>
            <p:ph idx="1"/>
          </p:nvPr>
        </p:nvSpPr>
        <p:spPr>
          <a:xfrm>
            <a:off x="421257" y="1825625"/>
            <a:ext cx="11320731" cy="4351338"/>
          </a:xfrm>
        </p:spPr>
        <p:txBody>
          <a:bodyPr vert="horz" lIns="91440" tIns="45720" rIns="91440" bIns="45720" rtlCol="0" anchor="t">
            <a:normAutofit/>
          </a:bodyPr>
          <a:lstStyle/>
          <a:p>
            <a:r>
              <a:rPr lang="en-US" b="1" dirty="0">
                <a:latin typeface="Consolas"/>
                <a:cs typeface="Calibri"/>
              </a:rPr>
              <a:t>Specifying </a:t>
            </a:r>
            <a:r>
              <a:rPr lang="en-US" b="1" dirty="0" err="1">
                <a:solidFill>
                  <a:srgbClr val="00F64C"/>
                </a:solidFill>
                <a:latin typeface="Consolas"/>
                <a:cs typeface="Calibri"/>
              </a:rPr>
              <a:t>BufferRegister</a:t>
            </a:r>
            <a:r>
              <a:rPr lang="en-US" b="1" dirty="0">
                <a:solidFill>
                  <a:srgbClr val="00F64C"/>
                </a:solidFill>
                <a:latin typeface="Consolas"/>
                <a:cs typeface="Calibri"/>
              </a:rPr>
              <a:t>=&lt;reg&gt;</a:t>
            </a:r>
            <a:r>
              <a:rPr lang="en-US" b="1" dirty="0">
                <a:latin typeface="Consolas"/>
                <a:cs typeface="Calibri"/>
              </a:rPr>
              <a:t> produces purely alphanumeric code that also must be given the location of the very start of the shellcode in memory.</a:t>
            </a:r>
          </a:p>
          <a:p>
            <a:endParaRPr lang="en-US" b="1" dirty="0">
              <a:latin typeface="Consolas"/>
              <a:cs typeface="Calibri"/>
            </a:endParaRPr>
          </a:p>
          <a:p>
            <a:pPr marL="0" indent="0">
              <a:buNone/>
            </a:pPr>
            <a:r>
              <a:rPr lang="en-US" b="1" dirty="0">
                <a:latin typeface="Consolas"/>
                <a:cs typeface="Calibri"/>
              </a:rPr>
              <a:t>(Example: </a:t>
            </a:r>
            <a:r>
              <a:rPr lang="en-US" b="1" dirty="0" err="1">
                <a:latin typeface="Consolas"/>
                <a:cs typeface="Calibri"/>
              </a:rPr>
              <a:t>BufferRegister</a:t>
            </a:r>
            <a:r>
              <a:rPr lang="en-US" b="1" dirty="0">
                <a:latin typeface="Consolas"/>
                <a:cs typeface="Calibri"/>
              </a:rPr>
              <a:t>=EDI added)</a:t>
            </a:r>
          </a:p>
          <a:p>
            <a:pPr marL="0" indent="0">
              <a:buNone/>
            </a:pPr>
            <a:r>
              <a:rPr lang="en-US" b="1" dirty="0">
                <a:latin typeface="Consolas"/>
                <a:ea typeface="+mn-lt"/>
                <a:cs typeface="+mn-lt"/>
              </a:rPr>
              <a:t>Payload size: 440 bytes</a:t>
            </a:r>
            <a:endParaRPr lang="en-US" b="1" dirty="0">
              <a:latin typeface="Consolas"/>
              <a:cs typeface="Calibri"/>
            </a:endParaRPr>
          </a:p>
          <a:p>
            <a:pPr marL="0" indent="0">
              <a:buNone/>
            </a:pPr>
            <a:r>
              <a:rPr lang="en-US" b="1" dirty="0">
                <a:latin typeface="Consolas"/>
                <a:ea typeface="+mn-lt"/>
                <a:cs typeface="+mn-lt"/>
              </a:rPr>
              <a:t>    </a:t>
            </a:r>
            <a:r>
              <a:rPr lang="en-US" b="1" dirty="0">
                <a:solidFill>
                  <a:srgbClr val="00F64C"/>
                </a:solidFill>
                <a:latin typeface="Consolas"/>
                <a:ea typeface="+mn-lt"/>
                <a:cs typeface="+mn-lt"/>
              </a:rPr>
              <a:t>WYIIIIIIIIIIIIIIII7QZjAXP0A0AkAAQ2AB2BB</a:t>
            </a:r>
            <a:endParaRPr lang="en-US" b="1" dirty="0">
              <a:solidFill>
                <a:srgbClr val="00F64C"/>
              </a:solidFill>
              <a:latin typeface="Consolas"/>
            </a:endParaRPr>
          </a:p>
          <a:p>
            <a:endParaRPr lang="en-US" b="1" dirty="0">
              <a:ea typeface="+mn-lt"/>
              <a:cs typeface="+mn-lt"/>
            </a:endParaRPr>
          </a:p>
          <a:p>
            <a:pPr marL="0" indent="0">
              <a:buNone/>
            </a:pPr>
            <a:r>
              <a:rPr lang="en-US" b="1" dirty="0">
                <a:ea typeface="+mn-lt"/>
                <a:cs typeface="+mn-lt"/>
              </a:rPr>
              <a:t>        </a:t>
            </a:r>
            <a:r>
              <a:rPr lang="en-US" b="1" dirty="0">
                <a:solidFill>
                  <a:srgbClr val="00F64C"/>
                </a:solidFill>
                <a:ea typeface="+mn-lt"/>
                <a:cs typeface="+mn-lt"/>
              </a:rPr>
              <a:t> "\x57\x59\x49\x49\x49\x49\x49\x49\x49\x49\x49\x49\x49"</a:t>
            </a:r>
            <a:endParaRPr lang="en-US" b="1" dirty="0">
              <a:solidFill>
                <a:srgbClr val="00F64C"/>
              </a:solidFill>
              <a:cs typeface="Calibri"/>
            </a:endParaRPr>
          </a:p>
        </p:txBody>
      </p:sp>
    </p:spTree>
    <p:extLst>
      <p:ext uri="{BB962C8B-B14F-4D97-AF65-F5344CB8AC3E}">
        <p14:creationId xmlns:p14="http://schemas.microsoft.com/office/powerpoint/2010/main" val="1308712731"/>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9434DB-8C77-4D3B-842C-43ABBD3394B6}"/>
              </a:ext>
            </a:extLst>
          </p:cNvPr>
          <p:cNvSpPr>
            <a:spLocks noGrp="1"/>
          </p:cNvSpPr>
          <p:nvPr>
            <p:ph type="title"/>
          </p:nvPr>
        </p:nvSpPr>
        <p:spPr/>
        <p:txBody>
          <a:bodyPr/>
          <a:lstStyle/>
          <a:p>
            <a:r>
              <a:rPr lang="en-US" b="1">
                <a:latin typeface="Consolas"/>
                <a:ea typeface="+mj-lt"/>
                <a:cs typeface="+mj-lt"/>
              </a:rPr>
              <a:t>en(</a:t>
            </a:r>
            <a:r>
              <a:rPr lang="en-US" b="1" err="1">
                <a:latin typeface="Consolas"/>
                <a:ea typeface="+mj-lt"/>
                <a:cs typeface="+mj-lt"/>
              </a:rPr>
              <a:t>coding|crypting</a:t>
            </a:r>
            <a:r>
              <a:rPr lang="en-US" b="1">
                <a:latin typeface="Consolas"/>
                <a:ea typeface="+mj-lt"/>
                <a:cs typeface="+mj-lt"/>
              </a:rPr>
              <a:t>) tools:</a:t>
            </a:r>
            <a:r>
              <a:rPr lang="en-US" b="1">
                <a:latin typeface="Consolas"/>
              </a:rPr>
              <a:t> Mona</a:t>
            </a:r>
            <a:endParaRPr lang="en-US">
              <a:latin typeface="Consolas"/>
              <a:ea typeface="+mj-lt"/>
              <a:cs typeface="+mj-lt"/>
            </a:endParaRPr>
          </a:p>
        </p:txBody>
      </p:sp>
      <p:sp>
        <p:nvSpPr>
          <p:cNvPr id="3" name="Content Placeholder 2">
            <a:extLst>
              <a:ext uri="{FF2B5EF4-FFF2-40B4-BE49-F238E27FC236}">
                <a16:creationId xmlns:a16="http://schemas.microsoft.com/office/drawing/2014/main" id="{7142C18E-AF03-4F28-BD86-6DE080DB8D0E}"/>
              </a:ext>
            </a:extLst>
          </p:cNvPr>
          <p:cNvSpPr>
            <a:spLocks noGrp="1"/>
          </p:cNvSpPr>
          <p:nvPr>
            <p:ph idx="1"/>
          </p:nvPr>
        </p:nvSpPr>
        <p:spPr>
          <a:xfrm>
            <a:off x="838200" y="1375458"/>
            <a:ext cx="10515600" cy="5250425"/>
          </a:xfrm>
        </p:spPr>
        <p:txBody>
          <a:bodyPr vert="horz" lIns="91440" tIns="45720" rIns="91440" bIns="45720" rtlCol="0" anchor="t">
            <a:normAutofit/>
          </a:bodyPr>
          <a:lstStyle/>
          <a:p>
            <a:r>
              <a:rPr lang="pt-BR" sz="4400" b="1" dirty="0">
                <a:latin typeface="Consolas"/>
                <a:ea typeface="+mn-lt"/>
                <a:cs typeface="+mn-lt"/>
              </a:rPr>
              <a:t>Setting up Mona</a:t>
            </a:r>
          </a:p>
          <a:p>
            <a:pPr lvl="1"/>
            <a:r>
              <a:rPr lang="pt-BR" sz="4000" b="1" dirty="0" err="1">
                <a:latin typeface="Consolas"/>
                <a:ea typeface="+mn-lt"/>
                <a:cs typeface="+mn-lt"/>
              </a:rPr>
              <a:t>Install</a:t>
            </a:r>
            <a:r>
              <a:rPr lang="pt-BR" sz="4000" b="1" dirty="0">
                <a:latin typeface="Consolas"/>
                <a:ea typeface="+mn-lt"/>
                <a:cs typeface="+mn-lt"/>
              </a:rPr>
              <a:t> </a:t>
            </a:r>
            <a:r>
              <a:rPr lang="pt-BR" sz="4000" b="1" dirty="0" err="1">
                <a:latin typeface="Consolas"/>
                <a:ea typeface="+mn-lt"/>
                <a:cs typeface="+mn-lt"/>
              </a:rPr>
              <a:t>python</a:t>
            </a:r>
            <a:endParaRPr lang="pt-BR" sz="4000" b="1">
              <a:latin typeface="Consolas"/>
              <a:ea typeface="+mn-lt"/>
              <a:cs typeface="+mn-lt"/>
            </a:endParaRPr>
          </a:p>
          <a:p>
            <a:pPr lvl="1"/>
            <a:r>
              <a:rPr lang="pt-BR" sz="4000" b="1" dirty="0">
                <a:latin typeface="Consolas"/>
                <a:ea typeface="+mn-lt"/>
                <a:cs typeface="+mn-lt"/>
              </a:rPr>
              <a:t>Install Immunity Debugger</a:t>
            </a:r>
          </a:p>
          <a:p>
            <a:pPr lvl="1"/>
            <a:r>
              <a:rPr lang="pt-BR" sz="4000" b="1" dirty="0">
                <a:latin typeface="Consolas"/>
                <a:ea typeface="+mn-lt"/>
                <a:cs typeface="+mn-lt"/>
              </a:rPr>
              <a:t>Download Mona</a:t>
            </a:r>
          </a:p>
          <a:p>
            <a:pPr lvl="1"/>
            <a:r>
              <a:rPr lang="pt-BR" sz="4000" b="1" dirty="0">
                <a:latin typeface="Consolas"/>
                <a:ea typeface="+mn-lt"/>
                <a:cs typeface="+mn-lt"/>
              </a:rPr>
              <a:t>Place into pycommands\ as mona.py</a:t>
            </a:r>
          </a:p>
          <a:p>
            <a:pPr marL="457200" lvl="1" indent="0">
              <a:buNone/>
            </a:pPr>
            <a:endParaRPr lang="pt-BR" b="1" dirty="0">
              <a:latin typeface="Consolas"/>
              <a:ea typeface="+mn-lt"/>
              <a:cs typeface="+mn-lt"/>
            </a:endParaRPr>
          </a:p>
          <a:p>
            <a:endParaRPr lang="en-US" b="1" dirty="0">
              <a:latin typeface="Consolas"/>
              <a:cs typeface="Calibri"/>
            </a:endParaRPr>
          </a:p>
        </p:txBody>
      </p:sp>
    </p:spTree>
    <p:extLst>
      <p:ext uri="{BB962C8B-B14F-4D97-AF65-F5344CB8AC3E}">
        <p14:creationId xmlns:p14="http://schemas.microsoft.com/office/powerpoint/2010/main" val="656840140"/>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9434DB-8C77-4D3B-842C-43ABBD3394B6}"/>
              </a:ext>
            </a:extLst>
          </p:cNvPr>
          <p:cNvSpPr>
            <a:spLocks noGrp="1"/>
          </p:cNvSpPr>
          <p:nvPr>
            <p:ph type="title"/>
          </p:nvPr>
        </p:nvSpPr>
        <p:spPr/>
        <p:txBody>
          <a:bodyPr/>
          <a:lstStyle/>
          <a:p>
            <a:r>
              <a:rPr lang="en-US" b="1">
                <a:latin typeface="Consolas"/>
                <a:ea typeface="+mj-lt"/>
                <a:cs typeface="+mj-lt"/>
              </a:rPr>
              <a:t>en(</a:t>
            </a:r>
            <a:r>
              <a:rPr lang="en-US" b="1" err="1">
                <a:latin typeface="Consolas"/>
                <a:ea typeface="+mj-lt"/>
                <a:cs typeface="+mj-lt"/>
              </a:rPr>
              <a:t>coding|crypting</a:t>
            </a:r>
            <a:r>
              <a:rPr lang="en-US" b="1">
                <a:latin typeface="Consolas"/>
                <a:ea typeface="+mj-lt"/>
                <a:cs typeface="+mj-lt"/>
              </a:rPr>
              <a:t>) tools:</a:t>
            </a:r>
            <a:r>
              <a:rPr lang="en-US" b="1">
                <a:latin typeface="Consolas"/>
              </a:rPr>
              <a:t> Mona</a:t>
            </a:r>
            <a:endParaRPr lang="en-US">
              <a:latin typeface="Consolas"/>
              <a:ea typeface="+mj-lt"/>
              <a:cs typeface="+mj-lt"/>
            </a:endParaRPr>
          </a:p>
        </p:txBody>
      </p:sp>
      <p:sp>
        <p:nvSpPr>
          <p:cNvPr id="3" name="Content Placeholder 2">
            <a:extLst>
              <a:ext uri="{FF2B5EF4-FFF2-40B4-BE49-F238E27FC236}">
                <a16:creationId xmlns:a16="http://schemas.microsoft.com/office/drawing/2014/main" id="{7142C18E-AF03-4F28-BD86-6DE080DB8D0E}"/>
              </a:ext>
            </a:extLst>
          </p:cNvPr>
          <p:cNvSpPr>
            <a:spLocks noGrp="1"/>
          </p:cNvSpPr>
          <p:nvPr>
            <p:ph idx="1"/>
          </p:nvPr>
        </p:nvSpPr>
        <p:spPr>
          <a:xfrm>
            <a:off x="838200" y="1375458"/>
            <a:ext cx="10515600" cy="5250425"/>
          </a:xfrm>
        </p:spPr>
        <p:txBody>
          <a:bodyPr vert="horz" lIns="91440" tIns="45720" rIns="91440" bIns="45720" rtlCol="0" anchor="t">
            <a:normAutofit/>
          </a:bodyPr>
          <a:lstStyle/>
          <a:p>
            <a:r>
              <a:rPr lang="pt-BR" b="1" dirty="0">
                <a:latin typeface="Consolas"/>
                <a:ea typeface="+mn-lt"/>
                <a:cs typeface="+mn-lt"/>
              </a:rPr>
              <a:t>!mona jmp -r esp -m * -cp ascii</a:t>
            </a:r>
          </a:p>
          <a:p>
            <a:pPr lvl="1"/>
            <a:r>
              <a:rPr lang="pt-BR" b="1" dirty="0">
                <a:latin typeface="Consolas"/>
                <a:ea typeface="+mn-lt"/>
                <a:cs typeface="+mn-lt"/>
              </a:rPr>
              <a:t>-r : which register to look for</a:t>
            </a:r>
          </a:p>
          <a:p>
            <a:pPr lvl="1"/>
            <a:r>
              <a:rPr lang="pt-BR" b="1" dirty="0">
                <a:latin typeface="Consolas"/>
                <a:ea typeface="+mn-lt"/>
                <a:cs typeface="+mn-lt"/>
              </a:rPr>
              <a:t>-m : search which modules (* wildcard)</a:t>
            </a:r>
          </a:p>
          <a:p>
            <a:pPr lvl="1"/>
            <a:r>
              <a:rPr lang="pt-BR" b="1" dirty="0">
                <a:latin typeface="Consolas"/>
                <a:ea typeface="+mn-lt"/>
                <a:cs typeface="+mn-lt"/>
              </a:rPr>
              <a:t>-cp : filter the results based upon characters</a:t>
            </a:r>
          </a:p>
          <a:p>
            <a:pPr marL="457200" lvl="1" indent="0">
              <a:buNone/>
            </a:pPr>
            <a:endParaRPr lang="pt-BR" b="1" dirty="0">
              <a:latin typeface="Consolas"/>
              <a:ea typeface="+mn-lt"/>
              <a:cs typeface="+mn-lt"/>
            </a:endParaRPr>
          </a:p>
          <a:p>
            <a:endParaRPr lang="en-US" b="1" dirty="0">
              <a:latin typeface="Consolas"/>
              <a:cs typeface="Calibri"/>
            </a:endParaRPr>
          </a:p>
        </p:txBody>
      </p:sp>
      <p:pic>
        <p:nvPicPr>
          <p:cNvPr id="4" name="Picture 3">
            <a:extLst>
              <a:ext uri="{FF2B5EF4-FFF2-40B4-BE49-F238E27FC236}">
                <a16:creationId xmlns:a16="http://schemas.microsoft.com/office/drawing/2014/main" id="{E778F014-217C-4DB1-9014-AF63CF9458F1}"/>
              </a:ext>
            </a:extLst>
          </p:cNvPr>
          <p:cNvPicPr>
            <a:picLocks noChangeAspect="1"/>
          </p:cNvPicPr>
          <p:nvPr/>
        </p:nvPicPr>
        <p:blipFill>
          <a:blip r:embed="rId2"/>
          <a:stretch>
            <a:fillRect/>
          </a:stretch>
        </p:blipFill>
        <p:spPr>
          <a:xfrm>
            <a:off x="194628" y="3192207"/>
            <a:ext cx="11506910" cy="3006401"/>
          </a:xfrm>
          <a:prstGeom prst="rect">
            <a:avLst/>
          </a:prstGeom>
        </p:spPr>
      </p:pic>
    </p:spTree>
    <p:extLst>
      <p:ext uri="{BB962C8B-B14F-4D97-AF65-F5344CB8AC3E}">
        <p14:creationId xmlns:p14="http://schemas.microsoft.com/office/powerpoint/2010/main" val="3631825683"/>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9434DB-8C77-4D3B-842C-43ABBD3394B6}"/>
              </a:ext>
            </a:extLst>
          </p:cNvPr>
          <p:cNvSpPr>
            <a:spLocks noGrp="1"/>
          </p:cNvSpPr>
          <p:nvPr>
            <p:ph type="title"/>
          </p:nvPr>
        </p:nvSpPr>
        <p:spPr>
          <a:xfrm>
            <a:off x="838200" y="49895"/>
            <a:ext cx="10515600" cy="1325563"/>
          </a:xfrm>
        </p:spPr>
        <p:txBody>
          <a:bodyPr/>
          <a:lstStyle/>
          <a:p>
            <a:r>
              <a:rPr lang="en-US" b="1" dirty="0" err="1">
                <a:latin typeface="Consolas"/>
                <a:ea typeface="+mj-lt"/>
                <a:cs typeface="+mj-lt"/>
              </a:rPr>
              <a:t>en</a:t>
            </a:r>
            <a:r>
              <a:rPr lang="en-US" b="1" dirty="0">
                <a:latin typeface="Consolas"/>
                <a:ea typeface="+mj-lt"/>
                <a:cs typeface="+mj-lt"/>
              </a:rPr>
              <a:t>(</a:t>
            </a:r>
            <a:r>
              <a:rPr lang="en-US" b="1" dirty="0" err="1">
                <a:latin typeface="Consolas"/>
                <a:ea typeface="+mj-lt"/>
                <a:cs typeface="+mj-lt"/>
              </a:rPr>
              <a:t>coding|crypting</a:t>
            </a:r>
            <a:r>
              <a:rPr lang="en-US" b="1" dirty="0">
                <a:latin typeface="Consolas"/>
                <a:ea typeface="+mj-lt"/>
                <a:cs typeface="+mj-lt"/>
              </a:rPr>
              <a:t>) tools:</a:t>
            </a:r>
            <a:r>
              <a:rPr lang="en-US" b="1" dirty="0">
                <a:latin typeface="Consolas"/>
              </a:rPr>
              <a:t> Mona</a:t>
            </a:r>
            <a:endParaRPr lang="en-US" dirty="0">
              <a:latin typeface="Consolas"/>
              <a:ea typeface="+mj-lt"/>
              <a:cs typeface="+mj-lt"/>
            </a:endParaRPr>
          </a:p>
        </p:txBody>
      </p:sp>
      <p:sp>
        <p:nvSpPr>
          <p:cNvPr id="3" name="Content Placeholder 2">
            <a:extLst>
              <a:ext uri="{FF2B5EF4-FFF2-40B4-BE49-F238E27FC236}">
                <a16:creationId xmlns:a16="http://schemas.microsoft.com/office/drawing/2014/main" id="{7142C18E-AF03-4F28-BD86-6DE080DB8D0E}"/>
              </a:ext>
            </a:extLst>
          </p:cNvPr>
          <p:cNvSpPr>
            <a:spLocks noGrp="1"/>
          </p:cNvSpPr>
          <p:nvPr>
            <p:ph idx="1"/>
          </p:nvPr>
        </p:nvSpPr>
        <p:spPr>
          <a:xfrm>
            <a:off x="838200" y="1094104"/>
            <a:ext cx="10515600" cy="5250425"/>
          </a:xfrm>
        </p:spPr>
        <p:txBody>
          <a:bodyPr vert="horz" lIns="91440" tIns="45720" rIns="91440" bIns="45720" rtlCol="0" anchor="t">
            <a:normAutofit/>
          </a:bodyPr>
          <a:lstStyle/>
          <a:p>
            <a:r>
              <a:rPr lang="pt-BR" b="1" dirty="0">
                <a:latin typeface="Consolas"/>
                <a:ea typeface="+mn-lt"/>
                <a:cs typeface="+mn-lt"/>
              </a:rPr>
              <a:t>!mona ropfunc -m * -cp ascii</a:t>
            </a:r>
          </a:p>
          <a:p>
            <a:pPr lvl="1"/>
            <a:r>
              <a:rPr lang="pt-BR" b="1" dirty="0">
                <a:latin typeface="Consolas"/>
                <a:ea typeface="+mn-lt"/>
                <a:cs typeface="+mn-lt"/>
              </a:rPr>
              <a:t>-r : which register to look for</a:t>
            </a:r>
          </a:p>
          <a:p>
            <a:pPr lvl="1"/>
            <a:r>
              <a:rPr lang="pt-BR" b="1" dirty="0">
                <a:latin typeface="Consolas"/>
                <a:ea typeface="+mn-lt"/>
                <a:cs typeface="+mn-lt"/>
              </a:rPr>
              <a:t>-m : search which modules (* wildcard)</a:t>
            </a:r>
          </a:p>
          <a:p>
            <a:pPr lvl="1"/>
            <a:r>
              <a:rPr lang="pt-BR" b="1" dirty="0">
                <a:latin typeface="Consolas"/>
                <a:ea typeface="+mn-lt"/>
                <a:cs typeface="+mn-lt"/>
              </a:rPr>
              <a:t>-cp : filter the results based upon characters</a:t>
            </a:r>
          </a:p>
          <a:p>
            <a:pPr marL="457200" lvl="1" indent="0">
              <a:buNone/>
            </a:pPr>
            <a:endParaRPr lang="pt-BR" b="1" dirty="0">
              <a:latin typeface="Consolas"/>
              <a:ea typeface="+mn-lt"/>
              <a:cs typeface="+mn-lt"/>
            </a:endParaRPr>
          </a:p>
          <a:p>
            <a:endParaRPr lang="en-US" b="1" dirty="0">
              <a:latin typeface="Consolas"/>
              <a:cs typeface="Calibri"/>
            </a:endParaRPr>
          </a:p>
        </p:txBody>
      </p:sp>
      <p:pic>
        <p:nvPicPr>
          <p:cNvPr id="8" name="Picture 7">
            <a:extLst>
              <a:ext uri="{FF2B5EF4-FFF2-40B4-BE49-F238E27FC236}">
                <a16:creationId xmlns:a16="http://schemas.microsoft.com/office/drawing/2014/main" id="{897AFA62-B4B9-40AF-B39B-CA477B67B74E}"/>
              </a:ext>
            </a:extLst>
          </p:cNvPr>
          <p:cNvPicPr>
            <a:picLocks noChangeAspect="1"/>
          </p:cNvPicPr>
          <p:nvPr/>
        </p:nvPicPr>
        <p:blipFill>
          <a:blip r:embed="rId2"/>
          <a:stretch>
            <a:fillRect/>
          </a:stretch>
        </p:blipFill>
        <p:spPr>
          <a:xfrm>
            <a:off x="316894" y="2740618"/>
            <a:ext cx="11499967" cy="3981862"/>
          </a:xfrm>
          <a:prstGeom prst="rect">
            <a:avLst/>
          </a:prstGeom>
        </p:spPr>
      </p:pic>
    </p:spTree>
    <p:extLst>
      <p:ext uri="{BB962C8B-B14F-4D97-AF65-F5344CB8AC3E}">
        <p14:creationId xmlns:p14="http://schemas.microsoft.com/office/powerpoint/2010/main" val="11838943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A238C-56FA-4A9E-8FCE-BF9C9B3E65D5}"/>
              </a:ext>
            </a:extLst>
          </p:cNvPr>
          <p:cNvSpPr>
            <a:spLocks noGrp="1"/>
          </p:cNvSpPr>
          <p:nvPr>
            <p:ph type="title"/>
          </p:nvPr>
        </p:nvSpPr>
        <p:spPr>
          <a:xfrm>
            <a:off x="464389" y="365125"/>
            <a:ext cx="11536392" cy="1339940"/>
          </a:xfrm>
        </p:spPr>
        <p:txBody>
          <a:bodyPr>
            <a:normAutofit/>
          </a:bodyPr>
          <a:lstStyle/>
          <a:p>
            <a:r>
              <a:rPr lang="en-US" sz="4000" b="1" dirty="0">
                <a:latin typeface="Consolas"/>
                <a:ea typeface="+mj-lt"/>
                <a:cs typeface="+mj-lt"/>
              </a:rPr>
              <a:t>The need for </a:t>
            </a:r>
            <a:r>
              <a:rPr lang="en-US" sz="4000" b="1" dirty="0" err="1">
                <a:latin typeface="Consolas"/>
                <a:ea typeface="+mj-lt"/>
                <a:cs typeface="+mj-lt"/>
              </a:rPr>
              <a:t>en</a:t>
            </a:r>
            <a:r>
              <a:rPr lang="en-US" sz="4000" b="1" dirty="0">
                <a:latin typeface="Consolas"/>
                <a:ea typeface="+mj-lt"/>
                <a:cs typeface="+mj-lt"/>
              </a:rPr>
              <a:t>(</a:t>
            </a:r>
            <a:r>
              <a:rPr lang="en-US" sz="4000" b="1" dirty="0" err="1">
                <a:latin typeface="Consolas"/>
                <a:ea typeface="+mj-lt"/>
                <a:cs typeface="+mj-lt"/>
              </a:rPr>
              <a:t>coding|crypting</a:t>
            </a:r>
            <a:r>
              <a:rPr lang="en-US" sz="4000" b="1" dirty="0">
                <a:latin typeface="Consolas"/>
                <a:ea typeface="+mj-lt"/>
                <a:cs typeface="+mj-lt"/>
              </a:rPr>
              <a:t>)</a:t>
            </a:r>
            <a:r>
              <a:rPr lang="en-US" sz="4000" b="1" dirty="0">
                <a:latin typeface="Consolas"/>
                <a:ea typeface="+mn-lt"/>
                <a:cs typeface="+mn-lt"/>
              </a:rPr>
              <a:t>:</a:t>
            </a:r>
            <a:br>
              <a:rPr lang="en-US" sz="4000" b="1" dirty="0">
                <a:latin typeface="Consolas"/>
                <a:ea typeface="+mn-lt"/>
                <a:cs typeface="+mn-lt"/>
              </a:rPr>
            </a:br>
            <a:r>
              <a:rPr lang="en-US" sz="4000" b="1" dirty="0">
                <a:latin typeface="Consolas"/>
                <a:ea typeface="+mn-lt"/>
                <a:cs typeface="+mn-lt"/>
              </a:rPr>
              <a:t>Encryption vs Encoding</a:t>
            </a:r>
            <a:endParaRPr lang="en-US" sz="4000" b="1" dirty="0">
              <a:latin typeface="Consolas"/>
              <a:cs typeface="Calibri Light"/>
            </a:endParaRPr>
          </a:p>
        </p:txBody>
      </p:sp>
      <p:sp>
        <p:nvSpPr>
          <p:cNvPr id="3" name="Content Placeholder 2">
            <a:extLst>
              <a:ext uri="{FF2B5EF4-FFF2-40B4-BE49-F238E27FC236}">
                <a16:creationId xmlns:a16="http://schemas.microsoft.com/office/drawing/2014/main" id="{A97F7EA5-5296-4969-A318-78D1C7FB0398}"/>
              </a:ext>
            </a:extLst>
          </p:cNvPr>
          <p:cNvSpPr>
            <a:spLocks noGrp="1"/>
          </p:cNvSpPr>
          <p:nvPr>
            <p:ph idx="1"/>
          </p:nvPr>
        </p:nvSpPr>
        <p:spPr>
          <a:xfrm>
            <a:off x="838200" y="1825625"/>
            <a:ext cx="10515600" cy="4780633"/>
          </a:xfrm>
        </p:spPr>
        <p:txBody>
          <a:bodyPr vert="horz" lIns="91440" tIns="45720" rIns="91440" bIns="45720" rtlCol="0" anchor="t">
            <a:normAutofit/>
          </a:bodyPr>
          <a:lstStyle/>
          <a:p>
            <a:pPr marL="457200" indent="-457200"/>
            <a:r>
              <a:rPr lang="en-US" b="1">
                <a:latin typeface="Consolas"/>
                <a:cs typeface="Calibri"/>
              </a:rPr>
              <a:t>Similar results, but different methods and purposes</a:t>
            </a:r>
          </a:p>
          <a:p>
            <a:pPr marL="457200" indent="-457200"/>
            <a:r>
              <a:rPr lang="en-US" b="1">
                <a:latin typeface="Consolas"/>
                <a:cs typeface="Calibri"/>
              </a:rPr>
              <a:t>Encoding:  Transforming data for </a:t>
            </a:r>
            <a:r>
              <a:rPr lang="en-US" u="sng">
                <a:latin typeface="Consolas"/>
                <a:cs typeface="Calibri"/>
              </a:rPr>
              <a:t>compatibility </a:t>
            </a:r>
            <a:r>
              <a:rPr lang="en-US" b="1">
                <a:latin typeface="Consolas"/>
                <a:cs typeface="Calibri"/>
              </a:rPr>
              <a:t>purposes.  While this can obfuscate to some degree and easier to implement, that's never it's primary purpose and it's inferior to encrypting.</a:t>
            </a:r>
          </a:p>
          <a:p>
            <a:pPr marL="457200" indent="-457200"/>
            <a:r>
              <a:rPr lang="en-US" b="1">
                <a:latin typeface="Consolas"/>
                <a:cs typeface="Calibri"/>
              </a:rPr>
              <a:t>Encrypting:  Transforming data for </a:t>
            </a:r>
            <a:r>
              <a:rPr lang="en-US" u="sng">
                <a:latin typeface="Consolas"/>
                <a:cs typeface="Calibri"/>
              </a:rPr>
              <a:t>confidentiality </a:t>
            </a:r>
            <a:r>
              <a:rPr lang="en-US" b="1">
                <a:latin typeface="Consolas"/>
                <a:cs typeface="Calibri"/>
              </a:rPr>
              <a:t>purposes.  This offers superior obfuscation of the original purpose of the data at the expense of having to implement a decrypting mechanism</a:t>
            </a:r>
          </a:p>
          <a:p>
            <a:pPr marL="457200" indent="-457200"/>
            <a:endParaRPr lang="en-US" b="1">
              <a:latin typeface="Consolas"/>
              <a:cs typeface="Calibri"/>
            </a:endParaRPr>
          </a:p>
        </p:txBody>
      </p:sp>
    </p:spTree>
    <p:extLst>
      <p:ext uri="{BB962C8B-B14F-4D97-AF65-F5344CB8AC3E}">
        <p14:creationId xmlns:p14="http://schemas.microsoft.com/office/powerpoint/2010/main" val="4000275058"/>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622DF-E00A-4A0D-9E69-DD21651F09B6}"/>
              </a:ext>
            </a:extLst>
          </p:cNvPr>
          <p:cNvSpPr>
            <a:spLocks noGrp="1"/>
          </p:cNvSpPr>
          <p:nvPr>
            <p:ph type="title"/>
          </p:nvPr>
        </p:nvSpPr>
        <p:spPr/>
        <p:txBody>
          <a:bodyPr/>
          <a:lstStyle/>
          <a:p>
            <a:r>
              <a:rPr lang="en-US" b="1" dirty="0">
                <a:latin typeface="Consolas"/>
                <a:cs typeface="Calibri"/>
              </a:rPr>
              <a:t>References and neat links</a:t>
            </a:r>
          </a:p>
        </p:txBody>
      </p:sp>
      <p:sp>
        <p:nvSpPr>
          <p:cNvPr id="3" name="Content Placeholder 2">
            <a:extLst>
              <a:ext uri="{FF2B5EF4-FFF2-40B4-BE49-F238E27FC236}">
                <a16:creationId xmlns:a16="http://schemas.microsoft.com/office/drawing/2014/main" id="{A5F2B3CB-083C-4029-A7C3-07E3528A762F}"/>
              </a:ext>
            </a:extLst>
          </p:cNvPr>
          <p:cNvSpPr>
            <a:spLocks noGrp="1"/>
          </p:cNvSpPr>
          <p:nvPr>
            <p:ph idx="1"/>
          </p:nvPr>
        </p:nvSpPr>
        <p:spPr>
          <a:xfrm>
            <a:off x="450166" y="1690688"/>
            <a:ext cx="10903634" cy="4800258"/>
          </a:xfrm>
        </p:spPr>
        <p:txBody>
          <a:bodyPr vert="horz" lIns="91440" tIns="45720" rIns="91440" bIns="45720" rtlCol="0" anchor="t">
            <a:normAutofit/>
          </a:bodyPr>
          <a:lstStyle/>
          <a:p>
            <a:r>
              <a:rPr lang="en-US" b="1" dirty="0">
                <a:latin typeface="Consolas"/>
              </a:rPr>
              <a:t>alphanumeric encoding of shellcode</a:t>
            </a:r>
          </a:p>
          <a:p>
            <a:pPr lvl="1"/>
            <a:r>
              <a:rPr lang="en-US" sz="2800" b="1" dirty="0">
                <a:latin typeface="Consolas"/>
                <a:hlinkClick r:id="rId2"/>
              </a:rPr>
              <a:t>https://medium.com/ethical-hacking-blog/alphanumeric-encoding-of-shellcode-40eb2e69a2d6</a:t>
            </a:r>
          </a:p>
          <a:p>
            <a:r>
              <a:rPr lang="en-US" b="1" dirty="0">
                <a:latin typeface="Consolas"/>
              </a:rPr>
              <a:t>Carving shellcode using restrictive character sets</a:t>
            </a:r>
          </a:p>
          <a:p>
            <a:pPr lvl="1"/>
            <a:r>
              <a:rPr lang="en-US" b="1" dirty="0">
                <a:latin typeface="Consolas" panose="020B0609020204030204" pitchFamily="49" charset="0"/>
                <a:hlinkClick r:id="rId3"/>
              </a:rPr>
              <a:t>https://vellosec.net/blog/exploit-dev/carving-shellcode-using-restrictive-character-sets/</a:t>
            </a:r>
            <a:endParaRPr lang="en-US" b="1" dirty="0">
              <a:latin typeface="Consolas" panose="020B0609020204030204" pitchFamily="49" charset="0"/>
            </a:endParaRPr>
          </a:p>
          <a:p>
            <a:r>
              <a:rPr lang="en-US" sz="2400" b="1" dirty="0" err="1">
                <a:latin typeface="Consolas"/>
              </a:rPr>
              <a:t>Github</a:t>
            </a:r>
            <a:r>
              <a:rPr lang="en-US" sz="2400" b="1" dirty="0">
                <a:latin typeface="Consolas"/>
              </a:rPr>
              <a:t>: Mona (</a:t>
            </a:r>
            <a:r>
              <a:rPr lang="en-US" sz="2400" b="1" dirty="0" err="1">
                <a:latin typeface="Consolas"/>
              </a:rPr>
              <a:t>Corelan</a:t>
            </a:r>
            <a:r>
              <a:rPr lang="en-US" sz="2400" b="1" dirty="0">
                <a:latin typeface="Consolas"/>
              </a:rPr>
              <a:t>)</a:t>
            </a:r>
          </a:p>
          <a:p>
            <a:pPr lvl="1"/>
            <a:r>
              <a:rPr lang="en-US" b="1" dirty="0">
                <a:latin typeface="Consolas" panose="020B0609020204030204" pitchFamily="49" charset="0"/>
                <a:hlinkClick r:id="rId4">
                  <a:extLst>
                    <a:ext uri="{A12FA001-AC4F-418D-AE19-62706E023703}">
                      <ahyp:hlinkClr xmlns:ahyp="http://schemas.microsoft.com/office/drawing/2018/hyperlinkcolor" val="tx"/>
                    </a:ext>
                  </a:extLst>
                </a:hlinkClick>
              </a:rPr>
              <a:t>https://github.com/corelan/mona/blob/master/mona.py</a:t>
            </a:r>
          </a:p>
          <a:p>
            <a:pPr lvl="1"/>
            <a:endParaRPr lang="en-US" dirty="0">
              <a:latin typeface="Calibri"/>
              <a:cs typeface="Calibri"/>
            </a:endParaRPr>
          </a:p>
        </p:txBody>
      </p:sp>
    </p:spTree>
    <p:extLst>
      <p:ext uri="{BB962C8B-B14F-4D97-AF65-F5344CB8AC3E}">
        <p14:creationId xmlns:p14="http://schemas.microsoft.com/office/powerpoint/2010/main" val="872012354"/>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16757" y="2139301"/>
            <a:ext cx="9710095" cy="2277954"/>
          </a:xfrm>
        </p:spPr>
        <p:txBody>
          <a:bodyPr>
            <a:normAutofit/>
          </a:bodyPr>
          <a:lstStyle/>
          <a:p>
            <a:r>
              <a:rPr lang="en-US" sz="6600" b="1" dirty="0">
                <a:solidFill>
                  <a:srgbClr val="00F64C"/>
                </a:solidFill>
                <a:latin typeface="Consolas"/>
                <a:cs typeface="Calibri Light"/>
              </a:rPr>
              <a:t>This concludes my presentation </a:t>
            </a:r>
            <a:r>
              <a:rPr lang="en-US" sz="6600" b="1" dirty="0">
                <a:solidFill>
                  <a:srgbClr val="00F64C"/>
                </a:solidFill>
                <a:latin typeface="Consolas"/>
                <a:cs typeface="Calibri Light"/>
                <a:sym typeface="Wingdings" panose="05000000000000000000" pitchFamily="2" charset="2"/>
              </a:rPr>
              <a:t></a:t>
            </a:r>
            <a:endParaRPr lang="en-US" sz="4000" b="1" dirty="0">
              <a:solidFill>
                <a:srgbClr val="00F64C"/>
              </a:solidFill>
              <a:latin typeface="Consolas"/>
              <a:cs typeface="Calibri Light"/>
            </a:endParaRPr>
          </a:p>
        </p:txBody>
      </p:sp>
    </p:spTree>
    <p:extLst>
      <p:ext uri="{BB962C8B-B14F-4D97-AF65-F5344CB8AC3E}">
        <p14:creationId xmlns:p14="http://schemas.microsoft.com/office/powerpoint/2010/main" val="7930689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A238C-56FA-4A9E-8FCE-BF9C9B3E65D5}"/>
              </a:ext>
            </a:extLst>
          </p:cNvPr>
          <p:cNvSpPr>
            <a:spLocks noGrp="1"/>
          </p:cNvSpPr>
          <p:nvPr>
            <p:ph type="title"/>
          </p:nvPr>
        </p:nvSpPr>
        <p:spPr>
          <a:xfrm>
            <a:off x="464389" y="365125"/>
            <a:ext cx="11536392" cy="1339940"/>
          </a:xfrm>
        </p:spPr>
        <p:txBody>
          <a:bodyPr>
            <a:normAutofit/>
          </a:bodyPr>
          <a:lstStyle/>
          <a:p>
            <a:r>
              <a:rPr lang="en-US" sz="4000" b="1">
                <a:latin typeface="Consolas"/>
                <a:ea typeface="+mj-lt"/>
                <a:cs typeface="+mj-lt"/>
              </a:rPr>
              <a:t>The need for en(</a:t>
            </a:r>
            <a:r>
              <a:rPr lang="en-US" sz="4000" b="1" err="1">
                <a:latin typeface="Consolas"/>
                <a:ea typeface="+mj-lt"/>
                <a:cs typeface="+mj-lt"/>
              </a:rPr>
              <a:t>coding|crypting</a:t>
            </a:r>
            <a:r>
              <a:rPr lang="en-US" sz="4000" b="1">
                <a:latin typeface="Consolas"/>
                <a:ea typeface="+mj-lt"/>
                <a:cs typeface="+mj-lt"/>
              </a:rPr>
              <a:t>)</a:t>
            </a:r>
            <a:r>
              <a:rPr lang="en-US" sz="4000" b="1">
                <a:latin typeface="Consolas"/>
                <a:ea typeface="+mn-lt"/>
                <a:cs typeface="+mn-lt"/>
              </a:rPr>
              <a:t>:</a:t>
            </a:r>
            <a:br>
              <a:rPr lang="en-US" sz="4000" b="1">
                <a:latin typeface="Consolas"/>
                <a:ea typeface="+mn-lt"/>
                <a:cs typeface="+mn-lt"/>
              </a:rPr>
            </a:br>
            <a:r>
              <a:rPr lang="en-US" sz="4000" b="1">
                <a:latin typeface="Consolas"/>
                <a:ea typeface="+mn-lt"/>
                <a:cs typeface="+mn-lt"/>
              </a:rPr>
              <a:t>Encryption vs Encoding</a:t>
            </a:r>
            <a:endParaRPr lang="en-US" sz="4000" b="1">
              <a:latin typeface="Consolas"/>
              <a:cs typeface="Calibri Light"/>
            </a:endParaRPr>
          </a:p>
        </p:txBody>
      </p:sp>
      <p:sp>
        <p:nvSpPr>
          <p:cNvPr id="3" name="Content Placeholder 2">
            <a:extLst>
              <a:ext uri="{FF2B5EF4-FFF2-40B4-BE49-F238E27FC236}">
                <a16:creationId xmlns:a16="http://schemas.microsoft.com/office/drawing/2014/main" id="{A97F7EA5-5296-4969-A318-78D1C7FB0398}"/>
              </a:ext>
            </a:extLst>
          </p:cNvPr>
          <p:cNvSpPr>
            <a:spLocks noGrp="1"/>
          </p:cNvSpPr>
          <p:nvPr>
            <p:ph idx="1"/>
          </p:nvPr>
        </p:nvSpPr>
        <p:spPr>
          <a:xfrm>
            <a:off x="838200" y="1825625"/>
            <a:ext cx="10515600" cy="4780633"/>
          </a:xfrm>
        </p:spPr>
        <p:txBody>
          <a:bodyPr vert="horz" lIns="91440" tIns="45720" rIns="91440" bIns="45720" rtlCol="0" anchor="t">
            <a:normAutofit/>
          </a:bodyPr>
          <a:lstStyle/>
          <a:p>
            <a:pPr marL="0" indent="0">
              <a:buNone/>
            </a:pPr>
            <a:r>
              <a:rPr lang="en-US" b="1" i="1" dirty="0">
                <a:solidFill>
                  <a:srgbClr val="00F64C"/>
                </a:solidFill>
                <a:latin typeface="Consolas"/>
                <a:ea typeface="+mn-lt"/>
                <a:cs typeface="+mn-lt"/>
              </a:rPr>
              <a:t>"Encoding is for maintaining data usability and can be reversed by employing the same algorithm that encoded the content, i.e. no key is used.</a:t>
            </a:r>
          </a:p>
          <a:p>
            <a:pPr marL="0" indent="0">
              <a:buNone/>
            </a:pPr>
            <a:r>
              <a:rPr lang="en-US" b="1" i="1" dirty="0">
                <a:solidFill>
                  <a:srgbClr val="00F64C"/>
                </a:solidFill>
                <a:latin typeface="Consolas"/>
                <a:ea typeface="+mn-lt"/>
                <a:cs typeface="+mn-lt"/>
              </a:rPr>
              <a:t>"Encryption is for maintaining data confidentiality and requires the use of a key (kept secret) in order to return to plaintext."</a:t>
            </a:r>
            <a:endParaRPr lang="en-US" b="1" i="1" dirty="0">
              <a:solidFill>
                <a:srgbClr val="00F64C"/>
              </a:solidFill>
              <a:latin typeface="Consolas"/>
              <a:cs typeface="Calibri"/>
            </a:endParaRPr>
          </a:p>
          <a:p>
            <a:pPr marL="0" indent="0">
              <a:buNone/>
            </a:pPr>
            <a:endParaRPr lang="en-US" dirty="0">
              <a:solidFill>
                <a:srgbClr val="00F64C"/>
              </a:solidFill>
              <a:latin typeface="Consolas"/>
              <a:ea typeface="+mn-lt"/>
              <a:cs typeface="+mn-lt"/>
            </a:endParaRPr>
          </a:p>
          <a:p>
            <a:pPr marL="0" indent="0">
              <a:buNone/>
            </a:pPr>
            <a:r>
              <a:rPr lang="en-US" dirty="0">
                <a:solidFill>
                  <a:srgbClr val="00B0F0"/>
                </a:solidFill>
                <a:latin typeface="Consolas"/>
                <a:ea typeface="+mn-lt"/>
                <a:cs typeface="+mn-lt"/>
              </a:rPr>
              <a:t>https://danielmiessler.com/study/encoding-encryption-hashing-obfuscation/#:~:text=Encoding%20is%20for%20maintaining%20data,order%20to%20return%20to%20plaintext</a:t>
            </a:r>
          </a:p>
        </p:txBody>
      </p:sp>
    </p:spTree>
    <p:extLst>
      <p:ext uri="{BB962C8B-B14F-4D97-AF65-F5344CB8AC3E}">
        <p14:creationId xmlns:p14="http://schemas.microsoft.com/office/powerpoint/2010/main" val="3294046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A238C-56FA-4A9E-8FCE-BF9C9B3E65D5}"/>
              </a:ext>
            </a:extLst>
          </p:cNvPr>
          <p:cNvSpPr>
            <a:spLocks noGrp="1"/>
          </p:cNvSpPr>
          <p:nvPr>
            <p:ph type="title"/>
          </p:nvPr>
        </p:nvSpPr>
        <p:spPr>
          <a:xfrm>
            <a:off x="421257" y="365125"/>
            <a:ext cx="11536392" cy="1339940"/>
          </a:xfrm>
        </p:spPr>
        <p:txBody>
          <a:bodyPr>
            <a:normAutofit/>
          </a:bodyPr>
          <a:lstStyle/>
          <a:p>
            <a:r>
              <a:rPr lang="en-US" sz="4000" b="1" dirty="0">
                <a:latin typeface="Consolas"/>
                <a:ea typeface="+mj-lt"/>
                <a:cs typeface="+mj-lt"/>
              </a:rPr>
              <a:t>The need for </a:t>
            </a:r>
            <a:r>
              <a:rPr lang="en-US" sz="4000" b="1" dirty="0" err="1">
                <a:latin typeface="Consolas"/>
                <a:ea typeface="+mj-lt"/>
                <a:cs typeface="+mj-lt"/>
              </a:rPr>
              <a:t>en</a:t>
            </a:r>
            <a:r>
              <a:rPr lang="en-US" sz="4000" b="1" dirty="0">
                <a:latin typeface="Consolas"/>
                <a:ea typeface="+mj-lt"/>
                <a:cs typeface="+mj-lt"/>
              </a:rPr>
              <a:t>(</a:t>
            </a:r>
            <a:r>
              <a:rPr lang="en-US" sz="4000" b="1" dirty="0" err="1">
                <a:latin typeface="Consolas"/>
                <a:ea typeface="+mj-lt"/>
                <a:cs typeface="+mj-lt"/>
              </a:rPr>
              <a:t>coding|crypting</a:t>
            </a:r>
            <a:r>
              <a:rPr lang="en-US" sz="4000" b="1" dirty="0">
                <a:latin typeface="Consolas"/>
                <a:ea typeface="+mj-lt"/>
                <a:cs typeface="+mj-lt"/>
              </a:rPr>
              <a:t>)</a:t>
            </a:r>
            <a:r>
              <a:rPr lang="en-US" sz="4000" b="1" dirty="0">
                <a:latin typeface="Consolas"/>
                <a:ea typeface="+mn-lt"/>
                <a:cs typeface="+mn-lt"/>
              </a:rPr>
              <a:t>:</a:t>
            </a:r>
            <a:br>
              <a:rPr lang="en-US" sz="4000" b="1" dirty="0">
                <a:latin typeface="Consolas"/>
                <a:ea typeface="+mn-lt"/>
                <a:cs typeface="+mn-lt"/>
              </a:rPr>
            </a:br>
            <a:r>
              <a:rPr lang="en-US" sz="4000" b="1" dirty="0">
                <a:latin typeface="Consolas"/>
                <a:ea typeface="+mn-lt"/>
                <a:cs typeface="+mn-lt"/>
              </a:rPr>
              <a:t>Bad character avoidance</a:t>
            </a:r>
            <a:endParaRPr lang="en-US" sz="4000" b="1" dirty="0">
              <a:latin typeface="Consolas"/>
              <a:cs typeface="Calibri Light"/>
            </a:endParaRPr>
          </a:p>
        </p:txBody>
      </p:sp>
      <p:sp>
        <p:nvSpPr>
          <p:cNvPr id="3" name="Content Placeholder 2">
            <a:extLst>
              <a:ext uri="{FF2B5EF4-FFF2-40B4-BE49-F238E27FC236}">
                <a16:creationId xmlns:a16="http://schemas.microsoft.com/office/drawing/2014/main" id="{A97F7EA5-5296-4969-A318-78D1C7FB0398}"/>
              </a:ext>
            </a:extLst>
          </p:cNvPr>
          <p:cNvSpPr>
            <a:spLocks noGrp="1"/>
          </p:cNvSpPr>
          <p:nvPr>
            <p:ph idx="1"/>
          </p:nvPr>
        </p:nvSpPr>
        <p:spPr>
          <a:xfrm>
            <a:off x="838200" y="1825625"/>
            <a:ext cx="10515600" cy="4791366"/>
          </a:xfrm>
        </p:spPr>
        <p:txBody>
          <a:bodyPr vert="horz" lIns="91440" tIns="45720" rIns="91440" bIns="45720" rtlCol="0" anchor="t">
            <a:normAutofit/>
          </a:bodyPr>
          <a:lstStyle/>
          <a:p>
            <a:r>
              <a:rPr lang="en-US" b="1" dirty="0">
                <a:latin typeface="Consolas"/>
                <a:cs typeface="Calibri"/>
              </a:rPr>
              <a:t>A frequent use for </a:t>
            </a:r>
            <a:r>
              <a:rPr lang="en-US" b="1" dirty="0" err="1">
                <a:latin typeface="Consolas"/>
                <a:cs typeface="Calibri"/>
              </a:rPr>
              <a:t>en</a:t>
            </a:r>
            <a:r>
              <a:rPr lang="en-US" b="1" dirty="0">
                <a:latin typeface="Consolas"/>
                <a:cs typeface="Calibri"/>
              </a:rPr>
              <a:t>(</a:t>
            </a:r>
            <a:r>
              <a:rPr lang="en-US" b="1" dirty="0" err="1">
                <a:latin typeface="Consolas"/>
                <a:cs typeface="Calibri"/>
              </a:rPr>
              <a:t>coding|crypting</a:t>
            </a:r>
            <a:r>
              <a:rPr lang="en-US" b="1" dirty="0">
                <a:latin typeface="Consolas"/>
                <a:cs typeface="Calibri"/>
              </a:rPr>
              <a:t>) involves substituting incompatible bytes and operations for valid ones.</a:t>
            </a:r>
          </a:p>
          <a:p>
            <a:r>
              <a:rPr lang="en-US" b="1" dirty="0">
                <a:latin typeface="Consolas"/>
                <a:cs typeface="Calibri"/>
              </a:rPr>
              <a:t>Many times, encoding automatically occurs within the application, which can butcher whatever is sent, or is sensitive to string termination chars.</a:t>
            </a:r>
          </a:p>
          <a:p>
            <a:pPr marL="0" indent="0">
              <a:buNone/>
            </a:pPr>
            <a:r>
              <a:rPr lang="en-US" b="1" dirty="0">
                <a:solidFill>
                  <a:srgbClr val="00F64C"/>
                </a:solidFill>
                <a:latin typeface="Consolas"/>
                <a:cs typeface="Calibri" panose="020F0502020204030204"/>
              </a:rPr>
              <a:t>\x00\x0A\x0D -&gt; bad news for strings</a:t>
            </a:r>
          </a:p>
          <a:p>
            <a:pPr marL="0" indent="0">
              <a:buNone/>
            </a:pPr>
            <a:r>
              <a:rPr lang="en-US" b="1" dirty="0">
                <a:solidFill>
                  <a:srgbClr val="00F64C"/>
                </a:solidFill>
                <a:latin typeface="Consolas"/>
                <a:cs typeface="Calibri" panose="020F0502020204030204"/>
              </a:rPr>
              <a:t>"AAAA" -&gt; \x00\x41\x00\x41\x00\x41\x00\x41</a:t>
            </a:r>
            <a:endParaRPr lang="en-US" baseline="30000" dirty="0">
              <a:solidFill>
                <a:srgbClr val="00F64C"/>
              </a:solidFill>
              <a:latin typeface="Consolas"/>
              <a:cs typeface="Calibri" panose="020F0502020204030204"/>
            </a:endParaRPr>
          </a:p>
          <a:p>
            <a:pPr marL="0" indent="0">
              <a:buNone/>
            </a:pPr>
            <a:r>
              <a:rPr lang="en-US" b="1" dirty="0">
                <a:solidFill>
                  <a:srgbClr val="00F64C"/>
                </a:solidFill>
                <a:latin typeface="Consolas"/>
                <a:cs typeface="Calibri" panose="020F0502020204030204"/>
              </a:rPr>
              <a:t>\</a:t>
            </a:r>
            <a:r>
              <a:rPr lang="en-US" b="1" dirty="0" err="1">
                <a:solidFill>
                  <a:srgbClr val="00F64C"/>
                </a:solidFill>
                <a:latin typeface="Consolas"/>
                <a:cs typeface="Calibri" panose="020F0502020204030204"/>
              </a:rPr>
              <a:t>xEF</a:t>
            </a:r>
            <a:r>
              <a:rPr lang="en-US" b="1" dirty="0">
                <a:solidFill>
                  <a:srgbClr val="00F64C"/>
                </a:solidFill>
                <a:latin typeface="Consolas"/>
                <a:cs typeface="Calibri" panose="020F0502020204030204"/>
              </a:rPr>
              <a:t> -&gt; \xC3\</a:t>
            </a:r>
            <a:r>
              <a:rPr lang="en-US" b="1" dirty="0" err="1">
                <a:solidFill>
                  <a:srgbClr val="00F64C"/>
                </a:solidFill>
                <a:latin typeface="Consolas"/>
                <a:cs typeface="Calibri" panose="020F0502020204030204"/>
              </a:rPr>
              <a:t>xAF</a:t>
            </a:r>
            <a:endParaRPr lang="en-US" b="1" dirty="0">
              <a:solidFill>
                <a:srgbClr val="00F64C"/>
              </a:solidFill>
              <a:latin typeface="Consolas"/>
              <a:cs typeface="Calibri" panose="020F0502020204030204"/>
            </a:endParaRPr>
          </a:p>
          <a:p>
            <a:pPr marL="0" indent="0">
              <a:buNone/>
            </a:pPr>
            <a:endParaRPr lang="en-US" b="1" dirty="0">
              <a:solidFill>
                <a:srgbClr val="00F64C"/>
              </a:solidFill>
              <a:latin typeface="Consolas"/>
              <a:cs typeface="Calibri" panose="020F0502020204030204"/>
            </a:endParaRPr>
          </a:p>
        </p:txBody>
      </p:sp>
    </p:spTree>
    <p:extLst>
      <p:ext uri="{BB962C8B-B14F-4D97-AF65-F5344CB8AC3E}">
        <p14:creationId xmlns:p14="http://schemas.microsoft.com/office/powerpoint/2010/main" val="407084127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29AF8C"/>
      </a:accent1>
      <a:accent2>
        <a:srgbClr val="97BE49"/>
      </a:accent2>
      <a:accent3>
        <a:srgbClr val="3D9CCC"/>
      </a:accent3>
      <a:accent4>
        <a:srgbClr val="7C60C6"/>
      </a:accent4>
      <a:accent5>
        <a:srgbClr val="C9492C"/>
      </a:accent5>
      <a:accent6>
        <a:srgbClr val="D58C2E"/>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3E4F19A7-A959-40BB-972C-4880BAF8EB0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4179</TotalTime>
  <Words>10227</Words>
  <Application>Microsoft Office PowerPoint</Application>
  <PresentationFormat>Widescreen</PresentationFormat>
  <Paragraphs>557</Paragraphs>
  <Slides>71</Slides>
  <Notes>1</Notes>
  <HiddenSlides>0</HiddenSlides>
  <MMClips>2</MMClips>
  <ScaleCrop>false</ScaleCrop>
  <HeadingPairs>
    <vt:vector size="4" baseType="variant">
      <vt:variant>
        <vt:lpstr>Theme</vt:lpstr>
      </vt:variant>
      <vt:variant>
        <vt:i4>1</vt:i4>
      </vt:variant>
      <vt:variant>
        <vt:lpstr>Slide Titles</vt:lpstr>
      </vt:variant>
      <vt:variant>
        <vt:i4>71</vt:i4>
      </vt:variant>
    </vt:vector>
  </HeadingPairs>
  <TitlesOfParts>
    <vt:vector size="72" baseType="lpstr">
      <vt:lpstr>Office Theme</vt:lpstr>
      <vt:lpstr>50 Shades of Shellcode Encoding (and other shellcoding topics)</vt:lpstr>
      <vt:lpstr>PowerPoint Presentation</vt:lpstr>
      <vt:lpstr>PowerPoint Presentation</vt:lpstr>
      <vt:lpstr>About: Me</vt:lpstr>
      <vt:lpstr>What *is* shellcode?</vt:lpstr>
      <vt:lpstr>The need for en(coding|crypting)</vt:lpstr>
      <vt:lpstr>The need for en(coding|crypting): Encryption vs Encoding</vt:lpstr>
      <vt:lpstr>The need for en(coding|crypting): Encryption vs Encoding</vt:lpstr>
      <vt:lpstr>The need for en(coding|crypting): Bad character avoidance</vt:lpstr>
      <vt:lpstr>The need for en(coding|crypting): comparisons </vt:lpstr>
      <vt:lpstr>The need for en(coding|crypting): byte range ( memcpy() )</vt:lpstr>
      <vt:lpstr>The need for en(coding|crypting): byte range (strcpy(), strncpy(), etc)</vt:lpstr>
      <vt:lpstr>The need for en(coding|crypting): byte range (Unicode-ANSI)</vt:lpstr>
      <vt:lpstr>The need for en(coding|crypting): byte range (Unicode-OEM)</vt:lpstr>
      <vt:lpstr>The need for en(coding|crypting): byte range (Unicode-UTF7)</vt:lpstr>
      <vt:lpstr>The need for en(coding|crypting): byte range (Unicode-UTF8)</vt:lpstr>
      <vt:lpstr>The need for en(coding|crypting): byte range (alphanumeric)</vt:lpstr>
      <vt:lpstr>The need for en(coding|crypting): Obfuscation &amp; concealment</vt:lpstr>
      <vt:lpstr>References and neat links</vt:lpstr>
      <vt:lpstr>en(coding|crypting) &amp; shellcoding  methods    flavors    concepts  </vt:lpstr>
      <vt:lpstr>en(coding|crypting) concepts: XOR</vt:lpstr>
      <vt:lpstr>en(coding|crypting) concepts:</vt:lpstr>
      <vt:lpstr>en(coding|crypting) concepts: XOR</vt:lpstr>
      <vt:lpstr>en(coding|crypting) concepts: alpha</vt:lpstr>
      <vt:lpstr>en(coding|crypting) concepts:</vt:lpstr>
      <vt:lpstr>PowerPoint Presentation</vt:lpstr>
      <vt:lpstr>PowerPoint Presentation</vt:lpstr>
      <vt:lpstr>PowerPoint Presentation</vt:lpstr>
      <vt:lpstr>en(coding|crypting) concepts:</vt:lpstr>
      <vt:lpstr>en(coding|crypting) concepts:</vt:lpstr>
      <vt:lpstr>JMP/CALL/POP with XOR</vt:lpstr>
      <vt:lpstr>PowerPoint Presentation</vt:lpstr>
      <vt:lpstr>References and neat links</vt:lpstr>
      <vt:lpstr>en(coding|crypting) concepts:</vt:lpstr>
      <vt:lpstr>en(coding|crypting) concepts:</vt:lpstr>
      <vt:lpstr>en(coding|crypting) concepts:</vt:lpstr>
      <vt:lpstr>en(coding|crypting) concepts:</vt:lpstr>
      <vt:lpstr>en(coding|crypting) methods: Polymorphism</vt:lpstr>
      <vt:lpstr>en(coding|crypting) methods: Polymorphism</vt:lpstr>
      <vt:lpstr>en(coding|crypting) methods: Polymorphism</vt:lpstr>
      <vt:lpstr>en(coding|crypting) concets: </vt:lpstr>
      <vt:lpstr>en(coding|crypting) concepts:</vt:lpstr>
      <vt:lpstr>en(coding|crypting) concepts:</vt:lpstr>
      <vt:lpstr>en(coding|crypting) concepts:</vt:lpstr>
      <vt:lpstr>en(coding|crypting) concepts:</vt:lpstr>
      <vt:lpstr>en(coding|crypting) concepts:</vt:lpstr>
      <vt:lpstr>en(coding|crypting) concepts:</vt:lpstr>
      <vt:lpstr>en(coding|crypting) concepts:</vt:lpstr>
      <vt:lpstr>References and neat links</vt:lpstr>
      <vt:lpstr>en(coding|crypting) methods: Carving</vt:lpstr>
      <vt:lpstr>en(coding|crypting) methods: Carving</vt:lpstr>
      <vt:lpstr>en(coding|crypting) methods: Carving</vt:lpstr>
      <vt:lpstr>en(coding|crypting) methods: Carving</vt:lpstr>
      <vt:lpstr>en(coding|crypting) methods: Carving</vt:lpstr>
      <vt:lpstr>en(coding|crypting) methods: Carving</vt:lpstr>
      <vt:lpstr>en(coding|crypting) methods: Carving</vt:lpstr>
      <vt:lpstr>PowerPoint Presentation</vt:lpstr>
      <vt:lpstr>en(coding|crypting) methods: ROP</vt:lpstr>
      <vt:lpstr>en(coding|crypting) methods: ROP</vt:lpstr>
      <vt:lpstr>en(coding|crypting) tools: ropper2</vt:lpstr>
      <vt:lpstr>References and neat links</vt:lpstr>
      <vt:lpstr>en(coding|crypting): Tools for alphanumeric encoding </vt:lpstr>
      <vt:lpstr>en(coding|crypting) tools: MSFVenom </vt:lpstr>
      <vt:lpstr>en(coding|crypting) tools:  MSFVenom Alpha_*</vt:lpstr>
      <vt:lpstr>en(coding|crypting) tools: MSFVenom Alpha_*</vt:lpstr>
      <vt:lpstr>en(coding|crypting) tools: MSFVenom Alpha_*</vt:lpstr>
      <vt:lpstr>en(coding|crypting) tools: Mona</vt:lpstr>
      <vt:lpstr>en(coding|crypting) tools: Mona</vt:lpstr>
      <vt:lpstr>en(coding|crypting) tools: Mona</vt:lpstr>
      <vt:lpstr>References and neat links</vt:lpstr>
      <vt:lpstr>This concludes my presentation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Tyler Boykin</cp:lastModifiedBy>
  <cp:revision>506</cp:revision>
  <dcterms:created xsi:type="dcterms:W3CDTF">2020-04-14T01:52:07Z</dcterms:created>
  <dcterms:modified xsi:type="dcterms:W3CDTF">2020-10-17T06:04:22Z</dcterms:modified>
</cp:coreProperties>
</file>